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charts/style2.xml" ContentType="application/vnd.ms-office.chartstyle+xml"/>
  <Override PartName="/ppt/charts/style1.xml" ContentType="application/vnd.ms-office.chartstyl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charts/colors2.xml" ContentType="application/vnd.ms-office.chartcolorstyle+xml"/>
  <Override PartName="/ppt/charts/colors3.xml" ContentType="application/vnd.ms-office.chartcolorstyl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charts/colors1.xml" ContentType="application/vnd.ms-office.chartcolorstyle+xml"/>
  <Override PartName="/ppt/slideLayouts/slideLayout10.xml" ContentType="application/vnd.openxmlformats-officedocument.presentationml.slideLayout+xml"/>
  <Default Extension="xlsx" ContentType="application/vnd.openxmlformats-officedocument.spreadsheetml.sheet"/>
  <Override PartName="/ppt/charts/chart3.xml" ContentType="application/vnd.openxmlformats-officedocument.drawingml.char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ppt/charts/style3.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47" autoAdjust="0"/>
    <p:restoredTop sz="94660"/>
  </p:normalViewPr>
  <p:slideViewPr>
    <p:cSldViewPr snapToGrid="0">
      <p:cViewPr varScale="1">
        <p:scale>
          <a:sx n="76" d="100"/>
          <a:sy n="76" d="100"/>
        </p:scale>
        <p:origin x="-522" y="-90"/>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Office_Excel_Worksheet1.xlsx"/></Relationships>
</file>

<file path=ppt/charts/_rels/chart2.xml.rels><?xml version="1.0" encoding="UTF-8" standalone="yes"?>
<Relationships xmlns="http://schemas.openxmlformats.org/package/2006/relationships"><Relationship Id="rId3" Type="http://schemas.microsoft.com/office/2011/relationships/chartStyle" Target="style2.xml"/><Relationship Id="rId2" Type="http://schemas.microsoft.com/office/2011/relationships/chartColorStyle" Target="colors2.xml"/><Relationship Id="rId1" Type="http://schemas.openxmlformats.org/officeDocument/2006/relationships/package" Target="../embeddings/Microsoft_Office_Excel_Worksheet2.xlsx"/></Relationships>
</file>

<file path=ppt/charts/_rels/chart3.xml.rels><?xml version="1.0" encoding="UTF-8" standalone="yes"?>
<Relationships xmlns="http://schemas.openxmlformats.org/package/2006/relationships"><Relationship Id="rId3" Type="http://schemas.microsoft.com/office/2011/relationships/chartStyle" Target="style3.xml"/><Relationship Id="rId2" Type="http://schemas.microsoft.com/office/2011/relationships/chartColorStyle" Target="colors3.xml"/><Relationship Id="rId1" Type="http://schemas.openxmlformats.org/officeDocument/2006/relationships/package" Target="../embeddings/Microsoft_Office_Excel_Worksheet3.xlsx"/></Relationships>
</file>

<file path=ppt/charts/chart1.xml><?xml version="1.0" encoding="utf-8"?>
<c:chartSpace xmlns:c="http://schemas.openxmlformats.org/drawingml/2006/chart" xmlns:a="http://schemas.openxmlformats.org/drawingml/2006/main" xmlns:r="http://schemas.openxmlformats.org/officeDocument/2006/relationships">
  <c:lang val="en-AU"/>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AU"/>
              <a:t>Eccentricity</a:t>
            </a:r>
          </a:p>
        </c:rich>
      </c:tx>
      <c:layout/>
      <c:spPr>
        <a:noFill/>
        <a:ln>
          <a:noFill/>
        </a:ln>
        <a:effectLst/>
      </c:spPr>
    </c:title>
    <c:plotArea>
      <c:layout/>
      <c:scatterChart>
        <c:scatterStyle val="smoothMarker"/>
        <c:ser>
          <c:idx val="0"/>
          <c:order val="0"/>
          <c:spPr>
            <a:ln w="19050" cap="rnd">
              <a:solidFill>
                <a:srgbClr val="FF0000"/>
              </a:solidFill>
              <a:round/>
            </a:ln>
            <a:effectLst/>
          </c:spPr>
          <c:marker>
            <c:symbol val="none"/>
          </c:marker>
          <c:xVal>
            <c:numRef>
              <c:f>'ice age'!$A$3:$A$305</c:f>
              <c:numCache>
                <c:formatCode>General</c:formatCode>
                <c:ptCount val="303"/>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numCache>
            </c:numRef>
          </c:xVal>
          <c:yVal>
            <c:numRef>
              <c:f>'ice age'!$B$3:$B$303</c:f>
              <c:numCache>
                <c:formatCode>General</c:formatCode>
                <c:ptCount val="301"/>
                <c:pt idx="0">
                  <c:v>1.6723999999999999E-2</c:v>
                </c:pt>
                <c:pt idx="1">
                  <c:v>1.7115999999999999E-2</c:v>
                </c:pt>
                <c:pt idx="2">
                  <c:v>1.7482999999999999E-2</c:v>
                </c:pt>
                <c:pt idx="3">
                  <c:v>1.7824E-2</c:v>
                </c:pt>
                <c:pt idx="4">
                  <c:v>1.8138000000000001E-2</c:v>
                </c:pt>
                <c:pt idx="5">
                  <c:v>1.8423999999999999E-2</c:v>
                </c:pt>
                <c:pt idx="6">
                  <c:v>1.8682000000000001E-2</c:v>
                </c:pt>
                <c:pt idx="7">
                  <c:v>1.8911000000000001E-2</c:v>
                </c:pt>
                <c:pt idx="8">
                  <c:v>1.9109999999999999E-2</c:v>
                </c:pt>
                <c:pt idx="9">
                  <c:v>1.9279999999999999E-2</c:v>
                </c:pt>
                <c:pt idx="10">
                  <c:v>1.9418999999999999E-2</c:v>
                </c:pt>
                <c:pt idx="11">
                  <c:v>1.9529000000000001E-2</c:v>
                </c:pt>
                <c:pt idx="12">
                  <c:v>1.9608E-2</c:v>
                </c:pt>
                <c:pt idx="13">
                  <c:v>1.9657000000000001E-2</c:v>
                </c:pt>
                <c:pt idx="14">
                  <c:v>1.9675000000000002E-2</c:v>
                </c:pt>
                <c:pt idx="15">
                  <c:v>1.9664000000000001E-2</c:v>
                </c:pt>
                <c:pt idx="16">
                  <c:v>1.9623000000000002E-2</c:v>
                </c:pt>
                <c:pt idx="17">
                  <c:v>1.9553000000000001E-2</c:v>
                </c:pt>
                <c:pt idx="18">
                  <c:v>1.9453999999999999E-2</c:v>
                </c:pt>
                <c:pt idx="19">
                  <c:v>1.9328000000000001E-2</c:v>
                </c:pt>
                <c:pt idx="20">
                  <c:v>1.9174E-2</c:v>
                </c:pt>
                <c:pt idx="21">
                  <c:v>1.8994E-2</c:v>
                </c:pt>
                <c:pt idx="22">
                  <c:v>1.8789E-2</c:v>
                </c:pt>
                <c:pt idx="23">
                  <c:v>1.856E-2</c:v>
                </c:pt>
                <c:pt idx="24">
                  <c:v>1.8308000000000001E-2</c:v>
                </c:pt>
                <c:pt idx="25">
                  <c:v>1.8036E-2</c:v>
                </c:pt>
                <c:pt idx="26">
                  <c:v>1.7743999999999999E-2</c:v>
                </c:pt>
                <c:pt idx="27">
                  <c:v>1.7434999999999999E-2</c:v>
                </c:pt>
                <c:pt idx="28">
                  <c:v>1.7111000000000001E-2</c:v>
                </c:pt>
                <c:pt idx="29">
                  <c:v>1.6774000000000001E-2</c:v>
                </c:pt>
                <c:pt idx="30">
                  <c:v>1.6427000000000001E-2</c:v>
                </c:pt>
                <c:pt idx="31">
                  <c:v>1.6073E-2</c:v>
                </c:pt>
                <c:pt idx="32">
                  <c:v>1.5713999999999999E-2</c:v>
                </c:pt>
                <c:pt idx="33">
                  <c:v>1.5354E-2</c:v>
                </c:pt>
                <c:pt idx="34">
                  <c:v>1.4996000000000001E-2</c:v>
                </c:pt>
                <c:pt idx="35">
                  <c:v>1.4645999999999999E-2</c:v>
                </c:pt>
                <c:pt idx="36">
                  <c:v>1.4305999999999999E-2</c:v>
                </c:pt>
                <c:pt idx="37">
                  <c:v>1.3981E-2</c:v>
                </c:pt>
                <c:pt idx="38">
                  <c:v>1.3676000000000001E-2</c:v>
                </c:pt>
                <c:pt idx="39">
                  <c:v>1.3396E-2</c:v>
                </c:pt>
                <c:pt idx="40">
                  <c:v>1.3146E-2</c:v>
                </c:pt>
                <c:pt idx="41">
                  <c:v>1.2931E-2</c:v>
                </c:pt>
                <c:pt idx="42">
                  <c:v>1.2756E-2</c:v>
                </c:pt>
                <c:pt idx="43">
                  <c:v>1.2624E-2</c:v>
                </c:pt>
                <c:pt idx="44">
                  <c:v>1.2541E-2</c:v>
                </c:pt>
                <c:pt idx="45">
                  <c:v>1.2508999999999999E-2</c:v>
                </c:pt>
                <c:pt idx="46">
                  <c:v>1.2529999999999999E-2</c:v>
                </c:pt>
                <c:pt idx="47">
                  <c:v>1.2605E-2</c:v>
                </c:pt>
                <c:pt idx="48">
                  <c:v>1.2736000000000001E-2</c:v>
                </c:pt>
                <c:pt idx="49">
                  <c:v>1.2919999999999999E-2</c:v>
                </c:pt>
                <c:pt idx="50">
                  <c:v>1.3158E-2</c:v>
                </c:pt>
                <c:pt idx="51">
                  <c:v>1.3445E-2</c:v>
                </c:pt>
                <c:pt idx="52">
                  <c:v>1.3779E-2</c:v>
                </c:pt>
                <c:pt idx="53">
                  <c:v>1.4156E-2</c:v>
                </c:pt>
                <c:pt idx="54">
                  <c:v>1.4572999999999999E-2</c:v>
                </c:pt>
                <c:pt idx="55">
                  <c:v>1.5025E-2</c:v>
                </c:pt>
                <c:pt idx="56">
                  <c:v>1.5509E-2</c:v>
                </c:pt>
                <c:pt idx="57">
                  <c:v>1.602E-2</c:v>
                </c:pt>
                <c:pt idx="58">
                  <c:v>1.6556000000000001E-2</c:v>
                </c:pt>
                <c:pt idx="59">
                  <c:v>1.7111999999999999E-2</c:v>
                </c:pt>
                <c:pt idx="60">
                  <c:v>1.7684999999999999E-2</c:v>
                </c:pt>
                <c:pt idx="61">
                  <c:v>1.8272E-2</c:v>
                </c:pt>
                <c:pt idx="62">
                  <c:v>1.8870999999999999E-2</c:v>
                </c:pt>
                <c:pt idx="63">
                  <c:v>1.9479E-2</c:v>
                </c:pt>
                <c:pt idx="64">
                  <c:v>2.0094000000000001E-2</c:v>
                </c:pt>
                <c:pt idx="65">
                  <c:v>2.0712999999999999E-2</c:v>
                </c:pt>
                <c:pt idx="66">
                  <c:v>2.1336000000000001E-2</c:v>
                </c:pt>
                <c:pt idx="67">
                  <c:v>2.196E-2</c:v>
                </c:pt>
                <c:pt idx="68">
                  <c:v>2.2584E-2</c:v>
                </c:pt>
                <c:pt idx="69">
                  <c:v>2.3206000000000001E-2</c:v>
                </c:pt>
                <c:pt idx="70">
                  <c:v>2.3826E-2</c:v>
                </c:pt>
                <c:pt idx="71">
                  <c:v>2.4442999999999999E-2</c:v>
                </c:pt>
                <c:pt idx="72">
                  <c:v>2.5055000000000001E-2</c:v>
                </c:pt>
                <c:pt idx="73">
                  <c:v>2.5662000000000001E-2</c:v>
                </c:pt>
                <c:pt idx="74">
                  <c:v>2.6263000000000002E-2</c:v>
                </c:pt>
                <c:pt idx="75">
                  <c:v>2.6858E-2</c:v>
                </c:pt>
                <c:pt idx="76">
                  <c:v>2.7446999999999999E-2</c:v>
                </c:pt>
                <c:pt idx="77">
                  <c:v>2.8028000000000001E-2</c:v>
                </c:pt>
                <c:pt idx="78">
                  <c:v>2.8601000000000001E-2</c:v>
                </c:pt>
                <c:pt idx="79">
                  <c:v>2.9166000000000001E-2</c:v>
                </c:pt>
                <c:pt idx="80">
                  <c:v>2.9722999999999999E-2</c:v>
                </c:pt>
                <c:pt idx="81">
                  <c:v>3.0272E-2</c:v>
                </c:pt>
                <c:pt idx="82">
                  <c:v>3.0811000000000002E-2</c:v>
                </c:pt>
                <c:pt idx="83">
                  <c:v>3.1342000000000002E-2</c:v>
                </c:pt>
                <c:pt idx="84">
                  <c:v>3.1864000000000003E-2</c:v>
                </c:pt>
                <c:pt idx="85">
                  <c:v>3.2376000000000002E-2</c:v>
                </c:pt>
                <c:pt idx="86">
                  <c:v>3.2878999999999999E-2</c:v>
                </c:pt>
                <c:pt idx="87">
                  <c:v>3.3370999999999998E-2</c:v>
                </c:pt>
                <c:pt idx="88">
                  <c:v>3.3854000000000002E-2</c:v>
                </c:pt>
                <c:pt idx="89">
                  <c:v>3.4327000000000003E-2</c:v>
                </c:pt>
                <c:pt idx="90">
                  <c:v>3.4789E-2</c:v>
                </c:pt>
                <c:pt idx="91">
                  <c:v>3.524E-2</c:v>
                </c:pt>
                <c:pt idx="92">
                  <c:v>3.5680000000000003E-2</c:v>
                </c:pt>
                <c:pt idx="93">
                  <c:v>3.6108000000000001E-2</c:v>
                </c:pt>
                <c:pt idx="94">
                  <c:v>3.6524000000000001E-2</c:v>
                </c:pt>
                <c:pt idx="95">
                  <c:v>3.6928000000000002E-2</c:v>
                </c:pt>
                <c:pt idx="96">
                  <c:v>3.7318999999999998E-2</c:v>
                </c:pt>
                <c:pt idx="97">
                  <c:v>3.7696E-2</c:v>
                </c:pt>
                <c:pt idx="98">
                  <c:v>3.8059999999999997E-2</c:v>
                </c:pt>
                <c:pt idx="99">
                  <c:v>3.8408999999999999E-2</c:v>
                </c:pt>
                <c:pt idx="100">
                  <c:v>3.8741999999999999E-2</c:v>
                </c:pt>
                <c:pt idx="101">
                  <c:v>3.9059999999999997E-2</c:v>
                </c:pt>
                <c:pt idx="102">
                  <c:v>3.9361E-2</c:v>
                </c:pt>
                <c:pt idx="103">
                  <c:v>3.9645E-2</c:v>
                </c:pt>
                <c:pt idx="104">
                  <c:v>3.9911000000000002E-2</c:v>
                </c:pt>
                <c:pt idx="105">
                  <c:v>4.0157999999999999E-2</c:v>
                </c:pt>
                <c:pt idx="106">
                  <c:v>4.0384999999999997E-2</c:v>
                </c:pt>
                <c:pt idx="107">
                  <c:v>4.0592999999999997E-2</c:v>
                </c:pt>
                <c:pt idx="108">
                  <c:v>4.0778000000000002E-2</c:v>
                </c:pt>
                <c:pt idx="109">
                  <c:v>4.0941999999999999E-2</c:v>
                </c:pt>
                <c:pt idx="110">
                  <c:v>4.1083000000000001E-2</c:v>
                </c:pt>
                <c:pt idx="111">
                  <c:v>4.1201000000000002E-2</c:v>
                </c:pt>
                <c:pt idx="112">
                  <c:v>4.1293999999999997E-2</c:v>
                </c:pt>
                <c:pt idx="113">
                  <c:v>4.1362000000000003E-2</c:v>
                </c:pt>
                <c:pt idx="114">
                  <c:v>4.1404999999999997E-2</c:v>
                </c:pt>
                <c:pt idx="115">
                  <c:v>4.1420999999999999E-2</c:v>
                </c:pt>
                <c:pt idx="116">
                  <c:v>4.1409000000000001E-2</c:v>
                </c:pt>
                <c:pt idx="117">
                  <c:v>4.1370999999999998E-2</c:v>
                </c:pt>
                <c:pt idx="118">
                  <c:v>4.1302999999999999E-2</c:v>
                </c:pt>
                <c:pt idx="119">
                  <c:v>4.1208000000000002E-2</c:v>
                </c:pt>
                <c:pt idx="120">
                  <c:v>4.1083000000000001E-2</c:v>
                </c:pt>
                <c:pt idx="121">
                  <c:v>4.0927999999999999E-2</c:v>
                </c:pt>
                <c:pt idx="122">
                  <c:v>4.0744000000000002E-2</c:v>
                </c:pt>
                <c:pt idx="123">
                  <c:v>4.0530999999999998E-2</c:v>
                </c:pt>
                <c:pt idx="124">
                  <c:v>4.0287000000000003E-2</c:v>
                </c:pt>
                <c:pt idx="125">
                  <c:v>4.0013E-2</c:v>
                </c:pt>
                <c:pt idx="126">
                  <c:v>3.9710000000000002E-2</c:v>
                </c:pt>
                <c:pt idx="127">
                  <c:v>3.9378000000000003E-2</c:v>
                </c:pt>
                <c:pt idx="128">
                  <c:v>3.9017000000000003E-2</c:v>
                </c:pt>
                <c:pt idx="129">
                  <c:v>3.8627000000000002E-2</c:v>
                </c:pt>
                <c:pt idx="130">
                  <c:v>3.8209E-2</c:v>
                </c:pt>
                <c:pt idx="131">
                  <c:v>3.7765E-2</c:v>
                </c:pt>
                <c:pt idx="132">
                  <c:v>3.7295000000000002E-2</c:v>
                </c:pt>
                <c:pt idx="133">
                  <c:v>3.6801E-2</c:v>
                </c:pt>
                <c:pt idx="134">
                  <c:v>3.6283000000000003E-2</c:v>
                </c:pt>
                <c:pt idx="135">
                  <c:v>3.5743999999999998E-2</c:v>
                </c:pt>
                <c:pt idx="136">
                  <c:v>3.5185000000000001E-2</c:v>
                </c:pt>
                <c:pt idx="137">
                  <c:v>3.4608E-2</c:v>
                </c:pt>
                <c:pt idx="138">
                  <c:v>3.4015999999999998E-2</c:v>
                </c:pt>
                <c:pt idx="139">
                  <c:v>3.3411000000000003E-2</c:v>
                </c:pt>
                <c:pt idx="140">
                  <c:v>3.2795999999999999E-2</c:v>
                </c:pt>
                <c:pt idx="141">
                  <c:v>3.2174000000000001E-2</c:v>
                </c:pt>
                <c:pt idx="142">
                  <c:v>3.1548E-2</c:v>
                </c:pt>
                <c:pt idx="143">
                  <c:v>3.0922999999999999E-2</c:v>
                </c:pt>
                <c:pt idx="144">
                  <c:v>3.0301999999999999E-2</c:v>
                </c:pt>
                <c:pt idx="145">
                  <c:v>2.9689E-2</c:v>
                </c:pt>
                <c:pt idx="146">
                  <c:v>2.9089E-2</c:v>
                </c:pt>
                <c:pt idx="147">
                  <c:v>2.8507999999999999E-2</c:v>
                </c:pt>
                <c:pt idx="148">
                  <c:v>2.7949999999999999E-2</c:v>
                </c:pt>
                <c:pt idx="149">
                  <c:v>2.7421999999999998E-2</c:v>
                </c:pt>
                <c:pt idx="150">
                  <c:v>2.6927E-2</c:v>
                </c:pt>
                <c:pt idx="151">
                  <c:v>2.6474000000000001E-2</c:v>
                </c:pt>
                <c:pt idx="152">
                  <c:v>2.6067E-2</c:v>
                </c:pt>
                <c:pt idx="153">
                  <c:v>2.5711000000000001E-2</c:v>
                </c:pt>
                <c:pt idx="154">
                  <c:v>2.5413000000000002E-2</c:v>
                </c:pt>
                <c:pt idx="155">
                  <c:v>2.5177999999999999E-2</c:v>
                </c:pt>
                <c:pt idx="156">
                  <c:v>2.5009E-2</c:v>
                </c:pt>
                <c:pt idx="157">
                  <c:v>2.4910999999999999E-2</c:v>
                </c:pt>
                <c:pt idx="158">
                  <c:v>2.4885999999999998E-2</c:v>
                </c:pt>
                <c:pt idx="159">
                  <c:v>2.4936E-2</c:v>
                </c:pt>
                <c:pt idx="160">
                  <c:v>2.5061E-2</c:v>
                </c:pt>
                <c:pt idx="161">
                  <c:v>2.5262E-2</c:v>
                </c:pt>
                <c:pt idx="162">
                  <c:v>2.5536E-2</c:v>
                </c:pt>
                <c:pt idx="163">
                  <c:v>2.588E-2</c:v>
                </c:pt>
                <c:pt idx="164">
                  <c:v>2.6293E-2</c:v>
                </c:pt>
                <c:pt idx="165">
                  <c:v>2.6769000000000001E-2</c:v>
                </c:pt>
                <c:pt idx="166">
                  <c:v>2.7303000000000001E-2</c:v>
                </c:pt>
                <c:pt idx="167">
                  <c:v>2.7892E-2</c:v>
                </c:pt>
                <c:pt idx="168">
                  <c:v>2.8528000000000001E-2</c:v>
                </c:pt>
                <c:pt idx="169">
                  <c:v>2.9207E-2</c:v>
                </c:pt>
                <c:pt idx="170">
                  <c:v>2.9923999999999999E-2</c:v>
                </c:pt>
                <c:pt idx="171">
                  <c:v>3.0672000000000001E-2</c:v>
                </c:pt>
                <c:pt idx="172">
                  <c:v>3.1446000000000002E-2</c:v>
                </c:pt>
                <c:pt idx="173">
                  <c:v>3.2242E-2</c:v>
                </c:pt>
                <c:pt idx="174">
                  <c:v>3.3055000000000001E-2</c:v>
                </c:pt>
                <c:pt idx="175">
                  <c:v>3.3878999999999999E-2</c:v>
                </c:pt>
                <c:pt idx="176">
                  <c:v>3.4709999999999998E-2</c:v>
                </c:pt>
                <c:pt idx="177">
                  <c:v>3.5545E-2</c:v>
                </c:pt>
                <c:pt idx="178">
                  <c:v>3.6379000000000002E-2</c:v>
                </c:pt>
                <c:pt idx="179">
                  <c:v>3.7208999999999999E-2</c:v>
                </c:pt>
                <c:pt idx="180">
                  <c:v>3.8031000000000002E-2</c:v>
                </c:pt>
                <c:pt idx="181">
                  <c:v>3.8843000000000003E-2</c:v>
                </c:pt>
                <c:pt idx="182">
                  <c:v>3.9640000000000002E-2</c:v>
                </c:pt>
                <c:pt idx="183">
                  <c:v>4.0422E-2</c:v>
                </c:pt>
                <c:pt idx="184">
                  <c:v>4.1184999999999999E-2</c:v>
                </c:pt>
                <c:pt idx="185">
                  <c:v>4.1925999999999998E-2</c:v>
                </c:pt>
                <c:pt idx="186">
                  <c:v>4.2645000000000002E-2</c:v>
                </c:pt>
                <c:pt idx="187">
                  <c:v>4.3338000000000002E-2</c:v>
                </c:pt>
                <c:pt idx="188">
                  <c:v>4.4005000000000002E-2</c:v>
                </c:pt>
                <c:pt idx="189">
                  <c:v>4.4643000000000002E-2</c:v>
                </c:pt>
                <c:pt idx="190">
                  <c:v>4.5251E-2</c:v>
                </c:pt>
                <c:pt idx="191">
                  <c:v>4.5828000000000001E-2</c:v>
                </c:pt>
                <c:pt idx="192">
                  <c:v>4.6372999999999998E-2</c:v>
                </c:pt>
                <c:pt idx="193">
                  <c:v>4.6884000000000002E-2</c:v>
                </c:pt>
                <c:pt idx="194">
                  <c:v>4.7362000000000001E-2</c:v>
                </c:pt>
                <c:pt idx="195">
                  <c:v>4.7805E-2</c:v>
                </c:pt>
                <c:pt idx="196">
                  <c:v>4.8211999999999998E-2</c:v>
                </c:pt>
                <c:pt idx="197">
                  <c:v>4.8584000000000002E-2</c:v>
                </c:pt>
                <c:pt idx="198">
                  <c:v>4.8918999999999997E-2</c:v>
                </c:pt>
                <c:pt idx="199">
                  <c:v>4.9216999999999997E-2</c:v>
                </c:pt>
                <c:pt idx="200">
                  <c:v>4.9479000000000002E-2</c:v>
                </c:pt>
                <c:pt idx="201">
                  <c:v>4.9703999999999998E-2</c:v>
                </c:pt>
                <c:pt idx="202">
                  <c:v>4.9891999999999999E-2</c:v>
                </c:pt>
                <c:pt idx="203">
                  <c:v>5.0043999999999998E-2</c:v>
                </c:pt>
                <c:pt idx="204">
                  <c:v>5.0159000000000002E-2</c:v>
                </c:pt>
                <c:pt idx="205">
                  <c:v>5.0237999999999998E-2</c:v>
                </c:pt>
                <c:pt idx="206">
                  <c:v>5.0280999999999999E-2</c:v>
                </c:pt>
                <c:pt idx="207">
                  <c:v>5.0287999999999999E-2</c:v>
                </c:pt>
                <c:pt idx="208">
                  <c:v>5.0261E-2</c:v>
                </c:pt>
                <c:pt idx="209">
                  <c:v>5.0199000000000001E-2</c:v>
                </c:pt>
                <c:pt idx="210">
                  <c:v>5.0103000000000002E-2</c:v>
                </c:pt>
                <c:pt idx="211">
                  <c:v>4.9973999999999998E-2</c:v>
                </c:pt>
                <c:pt idx="212">
                  <c:v>4.9813000000000003E-2</c:v>
                </c:pt>
                <c:pt idx="213">
                  <c:v>4.9619999999999997E-2</c:v>
                </c:pt>
                <c:pt idx="214">
                  <c:v>4.9396000000000002E-2</c:v>
                </c:pt>
                <c:pt idx="215">
                  <c:v>4.9141999999999998E-2</c:v>
                </c:pt>
                <c:pt idx="216">
                  <c:v>4.8857999999999999E-2</c:v>
                </c:pt>
                <c:pt idx="217">
                  <c:v>4.8545999999999999E-2</c:v>
                </c:pt>
                <c:pt idx="218">
                  <c:v>4.8205999999999999E-2</c:v>
                </c:pt>
                <c:pt idx="219">
                  <c:v>4.7839E-2</c:v>
                </c:pt>
                <c:pt idx="220">
                  <c:v>4.7447000000000003E-2</c:v>
                </c:pt>
                <c:pt idx="221">
                  <c:v>4.7030000000000002E-2</c:v>
                </c:pt>
                <c:pt idx="222">
                  <c:v>4.6587999999999997E-2</c:v>
                </c:pt>
                <c:pt idx="223">
                  <c:v>4.6122999999999997E-2</c:v>
                </c:pt>
                <c:pt idx="224">
                  <c:v>4.5636000000000003E-2</c:v>
                </c:pt>
                <c:pt idx="225">
                  <c:v>4.5128000000000001E-2</c:v>
                </c:pt>
                <c:pt idx="226">
                  <c:v>4.4599E-2</c:v>
                </c:pt>
                <c:pt idx="227">
                  <c:v>4.4051E-2</c:v>
                </c:pt>
                <c:pt idx="228">
                  <c:v>4.3484000000000002E-2</c:v>
                </c:pt>
                <c:pt idx="229">
                  <c:v>4.2897999999999999E-2</c:v>
                </c:pt>
                <c:pt idx="230">
                  <c:v>4.2296E-2</c:v>
                </c:pt>
                <c:pt idx="231">
                  <c:v>4.1678E-2</c:v>
                </c:pt>
                <c:pt idx="232">
                  <c:v>4.1043999999999997E-2</c:v>
                </c:pt>
                <c:pt idx="233">
                  <c:v>4.0395E-2</c:v>
                </c:pt>
                <c:pt idx="234">
                  <c:v>3.9732000000000003E-2</c:v>
                </c:pt>
                <c:pt idx="235">
                  <c:v>3.9057000000000001E-2</c:v>
                </c:pt>
                <c:pt idx="236">
                  <c:v>3.8369E-2</c:v>
                </c:pt>
                <c:pt idx="237">
                  <c:v>3.7670000000000002E-2</c:v>
                </c:pt>
                <c:pt idx="238">
                  <c:v>3.696E-2</c:v>
                </c:pt>
                <c:pt idx="239">
                  <c:v>3.6241000000000002E-2</c:v>
                </c:pt>
                <c:pt idx="240">
                  <c:v>3.5512000000000002E-2</c:v>
                </c:pt>
                <c:pt idx="241">
                  <c:v>3.4776000000000001E-2</c:v>
                </c:pt>
                <c:pt idx="242">
                  <c:v>3.4033000000000001E-2</c:v>
                </c:pt>
                <c:pt idx="243">
                  <c:v>3.3284000000000001E-2</c:v>
                </c:pt>
                <c:pt idx="244">
                  <c:v>3.2530000000000003E-2</c:v>
                </c:pt>
                <c:pt idx="245">
                  <c:v>3.1772000000000002E-2</c:v>
                </c:pt>
                <c:pt idx="246">
                  <c:v>3.1012000000000001E-2</c:v>
                </c:pt>
                <c:pt idx="247">
                  <c:v>3.0251E-2</c:v>
                </c:pt>
                <c:pt idx="248">
                  <c:v>2.9489999999999999E-2</c:v>
                </c:pt>
                <c:pt idx="249">
                  <c:v>2.8732000000000001E-2</c:v>
                </c:pt>
                <c:pt idx="250">
                  <c:v>2.7977999999999999E-2</c:v>
                </c:pt>
                <c:pt idx="251">
                  <c:v>2.7230000000000001E-2</c:v>
                </c:pt>
                <c:pt idx="252">
                  <c:v>2.649E-2</c:v>
                </c:pt>
                <c:pt idx="253">
                  <c:v>2.5762E-2</c:v>
                </c:pt>
                <c:pt idx="254">
                  <c:v>2.5047E-2</c:v>
                </c:pt>
                <c:pt idx="255">
                  <c:v>2.435E-2</c:v>
                </c:pt>
                <c:pt idx="256">
                  <c:v>2.3671999999999999E-2</c:v>
                </c:pt>
                <c:pt idx="257">
                  <c:v>2.3019000000000001E-2</c:v>
                </c:pt>
                <c:pt idx="258">
                  <c:v>2.2394000000000001E-2</c:v>
                </c:pt>
                <c:pt idx="259">
                  <c:v>2.1801999999999998E-2</c:v>
                </c:pt>
                <c:pt idx="260">
                  <c:v>2.1246000000000001E-2</c:v>
                </c:pt>
                <c:pt idx="261">
                  <c:v>2.0733000000000001E-2</c:v>
                </c:pt>
                <c:pt idx="262">
                  <c:v>2.0265999999999999E-2</c:v>
                </c:pt>
                <c:pt idx="263">
                  <c:v>1.9852000000000002E-2</c:v>
                </c:pt>
                <c:pt idx="264">
                  <c:v>1.9494999999999998E-2</c:v>
                </c:pt>
                <c:pt idx="265">
                  <c:v>1.9199000000000001E-2</c:v>
                </c:pt>
                <c:pt idx="266">
                  <c:v>1.8969E-2</c:v>
                </c:pt>
                <c:pt idx="267">
                  <c:v>1.8808999999999999E-2</c:v>
                </c:pt>
                <c:pt idx="268">
                  <c:v>1.8721000000000002E-2</c:v>
                </c:pt>
                <c:pt idx="269">
                  <c:v>1.8707000000000001E-2</c:v>
                </c:pt>
                <c:pt idx="270">
                  <c:v>1.8768E-2</c:v>
                </c:pt>
                <c:pt idx="271">
                  <c:v>1.8901999999999999E-2</c:v>
                </c:pt>
                <c:pt idx="272">
                  <c:v>1.9109000000000001E-2</c:v>
                </c:pt>
                <c:pt idx="273">
                  <c:v>1.9386E-2</c:v>
                </c:pt>
                <c:pt idx="274">
                  <c:v>1.9727999999999999E-2</c:v>
                </c:pt>
                <c:pt idx="275">
                  <c:v>2.0132000000000001E-2</c:v>
                </c:pt>
                <c:pt idx="276">
                  <c:v>2.0593E-2</c:v>
                </c:pt>
                <c:pt idx="277">
                  <c:v>2.1106E-2</c:v>
                </c:pt>
                <c:pt idx="278">
                  <c:v>2.1665E-2</c:v>
                </c:pt>
                <c:pt idx="279">
                  <c:v>2.2263999999999999E-2</c:v>
                </c:pt>
                <c:pt idx="280">
                  <c:v>2.2898999999999999E-2</c:v>
                </c:pt>
                <c:pt idx="281">
                  <c:v>2.3563000000000001E-2</c:v>
                </c:pt>
                <c:pt idx="282">
                  <c:v>2.4253E-2</c:v>
                </c:pt>
                <c:pt idx="283">
                  <c:v>2.4962000000000002E-2</c:v>
                </c:pt>
                <c:pt idx="284">
                  <c:v>2.5687000000000001E-2</c:v>
                </c:pt>
                <c:pt idx="285">
                  <c:v>2.6422000000000001E-2</c:v>
                </c:pt>
                <c:pt idx="286">
                  <c:v>2.7165000000000002E-2</c:v>
                </c:pt>
                <c:pt idx="287">
                  <c:v>2.7910000000000001E-2</c:v>
                </c:pt>
                <c:pt idx="288">
                  <c:v>2.8655E-2</c:v>
                </c:pt>
                <c:pt idx="289">
                  <c:v>2.9395999999999999E-2</c:v>
                </c:pt>
                <c:pt idx="290">
                  <c:v>3.0129E-2</c:v>
                </c:pt>
                <c:pt idx="291">
                  <c:v>3.0852999999999998E-2</c:v>
                </c:pt>
                <c:pt idx="292">
                  <c:v>3.1563000000000001E-2</c:v>
                </c:pt>
                <c:pt idx="293">
                  <c:v>3.2258000000000002E-2</c:v>
                </c:pt>
                <c:pt idx="294">
                  <c:v>3.2934999999999999E-2</c:v>
                </c:pt>
                <c:pt idx="295">
                  <c:v>3.3591999999999997E-2</c:v>
                </c:pt>
                <c:pt idx="296">
                  <c:v>3.4225999999999999E-2</c:v>
                </c:pt>
                <c:pt idx="297">
                  <c:v>3.4834999999999998E-2</c:v>
                </c:pt>
                <c:pt idx="298">
                  <c:v>3.5417999999999998E-2</c:v>
                </c:pt>
                <c:pt idx="299">
                  <c:v>3.5972999999999998E-2</c:v>
                </c:pt>
                <c:pt idx="300">
                  <c:v>3.6498000000000003E-2</c:v>
                </c:pt>
              </c:numCache>
            </c:numRef>
          </c:yVal>
          <c:smooth val="1"/>
        </c:ser>
        <c:dLbls/>
        <c:axId val="94127232"/>
        <c:axId val="94128768"/>
      </c:scatterChart>
      <c:valAx>
        <c:axId val="94127232"/>
        <c:scaling>
          <c:orientation val="minMax"/>
        </c:scaling>
        <c:axPos val="b"/>
        <c:majorGridlines>
          <c:spPr>
            <a:ln w="9525" cap="flat" cmpd="sng" algn="ctr">
              <a:solidFill>
                <a:schemeClr val="tx1">
                  <a:lumMod val="15000"/>
                  <a:lumOff val="85000"/>
                </a:schemeClr>
              </a:solidFill>
              <a:round/>
            </a:ln>
            <a:effectLst/>
          </c:spPr>
        </c:majorGridlines>
        <c:numFmt formatCode="General" sourceLinked="1"/>
        <c:minorTickMark val="out"/>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128768"/>
        <c:crosses val="autoZero"/>
        <c:crossBetween val="midCat"/>
      </c:valAx>
      <c:valAx>
        <c:axId val="94128768"/>
        <c:scaling>
          <c:orientation val="minMax"/>
        </c:scaling>
        <c:axPos val="l"/>
        <c:majorGridlines>
          <c:spPr>
            <a:ln w="9525" cap="flat" cmpd="sng" algn="ctr">
              <a:solidFill>
                <a:schemeClr val="tx1">
                  <a:lumMod val="15000"/>
                  <a:lumOff val="85000"/>
                </a:schemeClr>
              </a:solidFill>
              <a:round/>
            </a:ln>
            <a:effectLst/>
          </c:spPr>
        </c:majorGridlines>
        <c:numFmt formatCode="General" sourceLinked="1"/>
        <c:maj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4127232"/>
        <c:crosses val="autoZero"/>
        <c:crossBetween val="midCat"/>
      </c:valAx>
      <c:spPr>
        <a:noFill/>
        <a:ln>
          <a:noFill/>
        </a:ln>
        <a:effectLst/>
      </c:spPr>
    </c:plotArea>
    <c:plotVisOnly val="1"/>
    <c:dispBlanksAs val="gap"/>
  </c:chart>
  <c:spPr>
    <a:noFill/>
    <a:ln>
      <a:noFill/>
    </a:ln>
    <a:effectLst/>
  </c:spPr>
  <c:txPr>
    <a:bodyPr/>
    <a:lstStyle/>
    <a:p>
      <a:pPr>
        <a:defRPr/>
      </a:pPr>
      <a:endParaRPr lang="en-US"/>
    </a:p>
  </c:txPr>
  <c:externalData r:id="rId1"/>
</c:chartSpace>
</file>

<file path=ppt/charts/chart2.xml><?xml version="1.0" encoding="utf-8"?>
<c:chartSpace xmlns:c="http://schemas.openxmlformats.org/drawingml/2006/chart" xmlns:a="http://schemas.openxmlformats.org/drawingml/2006/main" xmlns:r="http://schemas.openxmlformats.org/officeDocument/2006/relationships">
  <c:lang val="en-AU"/>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AU"/>
              <a:t>Obliquity</a:t>
            </a:r>
          </a:p>
        </c:rich>
      </c:tx>
      <c:layout/>
      <c:spPr>
        <a:noFill/>
        <a:ln>
          <a:noFill/>
        </a:ln>
        <a:effectLst/>
      </c:spPr>
    </c:title>
    <c:plotArea>
      <c:layout/>
      <c:scatterChart>
        <c:scatterStyle val="smoothMarker"/>
        <c:ser>
          <c:idx val="1"/>
          <c:order val="0"/>
          <c:spPr>
            <a:ln w="19050" cap="rnd">
              <a:solidFill>
                <a:schemeClr val="accent6">
                  <a:lumMod val="75000"/>
                </a:schemeClr>
              </a:solidFill>
              <a:round/>
            </a:ln>
            <a:effectLst/>
          </c:spPr>
          <c:marker>
            <c:symbol val="none"/>
          </c:marker>
          <c:xVal>
            <c:numRef>
              <c:f>'ice age'!$A$3:$A$305</c:f>
              <c:numCache>
                <c:formatCode>General</c:formatCode>
                <c:ptCount val="303"/>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numCache>
            </c:numRef>
          </c:xVal>
          <c:yVal>
            <c:numRef>
              <c:f>'ice age'!$C$3:$C$303</c:f>
              <c:numCache>
                <c:formatCode>General</c:formatCode>
                <c:ptCount val="301"/>
                <c:pt idx="0">
                  <c:v>23.446000000000002</c:v>
                </c:pt>
                <c:pt idx="1">
                  <c:v>23.576000000000001</c:v>
                </c:pt>
                <c:pt idx="2">
                  <c:v>23.702000000000002</c:v>
                </c:pt>
                <c:pt idx="3">
                  <c:v>23.821000000000002</c:v>
                </c:pt>
                <c:pt idx="4">
                  <c:v>23.928999999999998</c:v>
                </c:pt>
                <c:pt idx="5">
                  <c:v>24.024999999999999</c:v>
                </c:pt>
                <c:pt idx="6">
                  <c:v>24.105</c:v>
                </c:pt>
                <c:pt idx="7">
                  <c:v>24.167000000000002</c:v>
                </c:pt>
                <c:pt idx="8">
                  <c:v>24.209</c:v>
                </c:pt>
                <c:pt idx="9">
                  <c:v>24.228999999999999</c:v>
                </c:pt>
                <c:pt idx="10">
                  <c:v>24.227</c:v>
                </c:pt>
                <c:pt idx="11">
                  <c:v>24.201000000000001</c:v>
                </c:pt>
                <c:pt idx="12">
                  <c:v>24.152000000000001</c:v>
                </c:pt>
                <c:pt idx="13">
                  <c:v>24.08</c:v>
                </c:pt>
                <c:pt idx="14">
                  <c:v>23.986999999999998</c:v>
                </c:pt>
                <c:pt idx="15">
                  <c:v>23.873999999999999</c:v>
                </c:pt>
                <c:pt idx="16">
                  <c:v>23.744</c:v>
                </c:pt>
                <c:pt idx="17">
                  <c:v>23.599</c:v>
                </c:pt>
                <c:pt idx="18">
                  <c:v>23.443000000000001</c:v>
                </c:pt>
                <c:pt idx="19">
                  <c:v>23.28</c:v>
                </c:pt>
                <c:pt idx="20">
                  <c:v>23.113</c:v>
                </c:pt>
                <c:pt idx="21">
                  <c:v>22.949000000000002</c:v>
                </c:pt>
                <c:pt idx="22">
                  <c:v>22.791</c:v>
                </c:pt>
                <c:pt idx="23">
                  <c:v>22.643999999999998</c:v>
                </c:pt>
                <c:pt idx="24">
                  <c:v>22.512</c:v>
                </c:pt>
                <c:pt idx="25">
                  <c:v>22.4</c:v>
                </c:pt>
                <c:pt idx="26">
                  <c:v>22.31</c:v>
                </c:pt>
                <c:pt idx="27">
                  <c:v>22.247</c:v>
                </c:pt>
                <c:pt idx="28">
                  <c:v>22.213000000000001</c:v>
                </c:pt>
                <c:pt idx="29">
                  <c:v>22.207000000000001</c:v>
                </c:pt>
                <c:pt idx="30">
                  <c:v>22.231999999999999</c:v>
                </c:pt>
                <c:pt idx="31">
                  <c:v>22.286000000000001</c:v>
                </c:pt>
                <c:pt idx="32">
                  <c:v>22.367999999999999</c:v>
                </c:pt>
                <c:pt idx="33">
                  <c:v>22.475999999999999</c:v>
                </c:pt>
                <c:pt idx="34">
                  <c:v>22.606000000000002</c:v>
                </c:pt>
                <c:pt idx="35">
                  <c:v>22.754000000000001</c:v>
                </c:pt>
                <c:pt idx="36">
                  <c:v>22.917000000000002</c:v>
                </c:pt>
                <c:pt idx="37">
                  <c:v>23.09</c:v>
                </c:pt>
                <c:pt idx="38">
                  <c:v>23.268000000000001</c:v>
                </c:pt>
                <c:pt idx="39">
                  <c:v>23.446000000000002</c:v>
                </c:pt>
                <c:pt idx="40">
                  <c:v>23.619</c:v>
                </c:pt>
                <c:pt idx="41">
                  <c:v>23.785</c:v>
                </c:pt>
                <c:pt idx="42">
                  <c:v>23.937000000000001</c:v>
                </c:pt>
                <c:pt idx="43">
                  <c:v>24.074000000000002</c:v>
                </c:pt>
                <c:pt idx="44">
                  <c:v>24.192</c:v>
                </c:pt>
                <c:pt idx="45">
                  <c:v>24.289000000000001</c:v>
                </c:pt>
                <c:pt idx="46">
                  <c:v>24.361999999999998</c:v>
                </c:pt>
                <c:pt idx="47">
                  <c:v>24.411000000000001</c:v>
                </c:pt>
                <c:pt idx="48">
                  <c:v>24.436</c:v>
                </c:pt>
                <c:pt idx="49">
                  <c:v>24.434999999999999</c:v>
                </c:pt>
                <c:pt idx="50">
                  <c:v>24.41</c:v>
                </c:pt>
                <c:pt idx="51">
                  <c:v>24.361999999999998</c:v>
                </c:pt>
                <c:pt idx="52">
                  <c:v>24.291</c:v>
                </c:pt>
                <c:pt idx="53">
                  <c:v>24.2</c:v>
                </c:pt>
                <c:pt idx="54">
                  <c:v>24.09</c:v>
                </c:pt>
                <c:pt idx="55">
                  <c:v>23.966000000000001</c:v>
                </c:pt>
                <c:pt idx="56">
                  <c:v>23.829000000000001</c:v>
                </c:pt>
                <c:pt idx="57">
                  <c:v>23.681999999999999</c:v>
                </c:pt>
                <c:pt idx="58">
                  <c:v>23.529</c:v>
                </c:pt>
                <c:pt idx="59">
                  <c:v>23.373000000000001</c:v>
                </c:pt>
                <c:pt idx="60">
                  <c:v>23.218</c:v>
                </c:pt>
                <c:pt idx="61">
                  <c:v>23.067</c:v>
                </c:pt>
                <c:pt idx="62">
                  <c:v>22.923999999999999</c:v>
                </c:pt>
                <c:pt idx="63">
                  <c:v>22.79</c:v>
                </c:pt>
                <c:pt idx="64">
                  <c:v>22.669</c:v>
                </c:pt>
                <c:pt idx="65">
                  <c:v>22.564</c:v>
                </c:pt>
                <c:pt idx="66">
                  <c:v>22.477</c:v>
                </c:pt>
                <c:pt idx="67">
                  <c:v>22.408000000000001</c:v>
                </c:pt>
                <c:pt idx="68">
                  <c:v>22.359000000000002</c:v>
                </c:pt>
                <c:pt idx="69">
                  <c:v>22.331</c:v>
                </c:pt>
                <c:pt idx="70">
                  <c:v>22.324000000000002</c:v>
                </c:pt>
                <c:pt idx="71">
                  <c:v>22.338000000000001</c:v>
                </c:pt>
                <c:pt idx="72">
                  <c:v>22.370999999999999</c:v>
                </c:pt>
                <c:pt idx="73">
                  <c:v>22.423999999999999</c:v>
                </c:pt>
                <c:pt idx="74">
                  <c:v>22.494</c:v>
                </c:pt>
                <c:pt idx="75">
                  <c:v>22.58</c:v>
                </c:pt>
                <c:pt idx="76">
                  <c:v>22.68</c:v>
                </c:pt>
                <c:pt idx="77">
                  <c:v>22.792000000000002</c:v>
                </c:pt>
                <c:pt idx="78">
                  <c:v>22.913</c:v>
                </c:pt>
                <c:pt idx="79">
                  <c:v>23.041</c:v>
                </c:pt>
                <c:pt idx="80">
                  <c:v>23.175000000000001</c:v>
                </c:pt>
                <c:pt idx="81">
                  <c:v>23.31</c:v>
                </c:pt>
                <c:pt idx="82">
                  <c:v>23.445</c:v>
                </c:pt>
                <c:pt idx="83">
                  <c:v>23.577000000000002</c:v>
                </c:pt>
                <c:pt idx="84">
                  <c:v>23.704000000000001</c:v>
                </c:pt>
                <c:pt idx="85">
                  <c:v>23.824000000000002</c:v>
                </c:pt>
                <c:pt idx="86">
                  <c:v>23.933</c:v>
                </c:pt>
                <c:pt idx="87">
                  <c:v>24.030999999999999</c:v>
                </c:pt>
                <c:pt idx="88">
                  <c:v>24.114000000000001</c:v>
                </c:pt>
                <c:pt idx="89">
                  <c:v>24.183</c:v>
                </c:pt>
                <c:pt idx="90">
                  <c:v>24.234000000000002</c:v>
                </c:pt>
                <c:pt idx="91">
                  <c:v>24.268000000000001</c:v>
                </c:pt>
                <c:pt idx="92">
                  <c:v>24.282</c:v>
                </c:pt>
                <c:pt idx="93">
                  <c:v>24.276</c:v>
                </c:pt>
                <c:pt idx="94">
                  <c:v>24.251000000000001</c:v>
                </c:pt>
                <c:pt idx="95">
                  <c:v>24.206</c:v>
                </c:pt>
                <c:pt idx="96">
                  <c:v>24.140999999999998</c:v>
                </c:pt>
                <c:pt idx="97">
                  <c:v>24.056999999999999</c:v>
                </c:pt>
                <c:pt idx="98">
                  <c:v>23.956</c:v>
                </c:pt>
                <c:pt idx="99">
                  <c:v>23.838999999999999</c:v>
                </c:pt>
                <c:pt idx="100">
                  <c:v>23.709</c:v>
                </c:pt>
                <c:pt idx="101">
                  <c:v>23.568000000000001</c:v>
                </c:pt>
                <c:pt idx="102">
                  <c:v>23.419</c:v>
                </c:pt>
                <c:pt idx="103">
                  <c:v>23.265000000000001</c:v>
                </c:pt>
                <c:pt idx="104">
                  <c:v>23.111000000000001</c:v>
                </c:pt>
                <c:pt idx="105">
                  <c:v>22.96</c:v>
                </c:pt>
                <c:pt idx="106">
                  <c:v>22.815999999999999</c:v>
                </c:pt>
                <c:pt idx="107">
                  <c:v>22.684000000000001</c:v>
                </c:pt>
                <c:pt idx="108">
                  <c:v>22.567</c:v>
                </c:pt>
                <c:pt idx="109">
                  <c:v>22.469000000000001</c:v>
                </c:pt>
                <c:pt idx="110">
                  <c:v>22.393000000000001</c:v>
                </c:pt>
                <c:pt idx="111">
                  <c:v>22.341999999999999</c:v>
                </c:pt>
                <c:pt idx="112">
                  <c:v>22.317</c:v>
                </c:pt>
                <c:pt idx="113">
                  <c:v>22.318999999999999</c:v>
                </c:pt>
                <c:pt idx="114">
                  <c:v>22.349</c:v>
                </c:pt>
                <c:pt idx="115">
                  <c:v>22.405000000000001</c:v>
                </c:pt>
                <c:pt idx="116">
                  <c:v>22.488</c:v>
                </c:pt>
                <c:pt idx="117">
                  <c:v>22.593</c:v>
                </c:pt>
                <c:pt idx="118">
                  <c:v>22.718</c:v>
                </c:pt>
                <c:pt idx="119">
                  <c:v>22.859000000000002</c:v>
                </c:pt>
                <c:pt idx="120">
                  <c:v>23.012</c:v>
                </c:pt>
                <c:pt idx="121">
                  <c:v>23.172999999999998</c:v>
                </c:pt>
                <c:pt idx="122">
                  <c:v>23.335999999999999</c:v>
                </c:pt>
                <c:pt idx="123">
                  <c:v>23.498000000000001</c:v>
                </c:pt>
                <c:pt idx="124">
                  <c:v>23.652999999999999</c:v>
                </c:pt>
                <c:pt idx="125">
                  <c:v>23.797999999999998</c:v>
                </c:pt>
                <c:pt idx="126">
                  <c:v>23.928000000000001</c:v>
                </c:pt>
                <c:pt idx="127">
                  <c:v>24.04</c:v>
                </c:pt>
                <c:pt idx="128">
                  <c:v>24.131</c:v>
                </c:pt>
                <c:pt idx="129">
                  <c:v>24.199000000000002</c:v>
                </c:pt>
                <c:pt idx="130">
                  <c:v>24.242000000000001</c:v>
                </c:pt>
                <c:pt idx="131">
                  <c:v>24.259</c:v>
                </c:pt>
                <c:pt idx="132">
                  <c:v>24.25</c:v>
                </c:pt>
                <c:pt idx="133">
                  <c:v>24.215</c:v>
                </c:pt>
                <c:pt idx="134">
                  <c:v>24.155999999999999</c:v>
                </c:pt>
                <c:pt idx="135">
                  <c:v>24.074000000000002</c:v>
                </c:pt>
                <c:pt idx="136">
                  <c:v>23.971</c:v>
                </c:pt>
                <c:pt idx="137">
                  <c:v>23.85</c:v>
                </c:pt>
                <c:pt idx="138">
                  <c:v>23.715</c:v>
                </c:pt>
                <c:pt idx="139">
                  <c:v>23.57</c:v>
                </c:pt>
                <c:pt idx="140">
                  <c:v>23.419</c:v>
                </c:pt>
                <c:pt idx="141">
                  <c:v>23.265000000000001</c:v>
                </c:pt>
                <c:pt idx="142">
                  <c:v>23.114999999999998</c:v>
                </c:pt>
                <c:pt idx="143">
                  <c:v>22.971</c:v>
                </c:pt>
                <c:pt idx="144">
                  <c:v>22.838999999999999</c:v>
                </c:pt>
                <c:pt idx="145">
                  <c:v>22.722000000000001</c:v>
                </c:pt>
                <c:pt idx="146">
                  <c:v>22.623000000000001</c:v>
                </c:pt>
                <c:pt idx="147">
                  <c:v>22.545999999999999</c:v>
                </c:pt>
                <c:pt idx="148">
                  <c:v>22.492000000000001</c:v>
                </c:pt>
                <c:pt idx="149">
                  <c:v>22.463999999999999</c:v>
                </c:pt>
                <c:pt idx="150">
                  <c:v>22.46</c:v>
                </c:pt>
                <c:pt idx="151">
                  <c:v>22.481000000000002</c:v>
                </c:pt>
                <c:pt idx="152">
                  <c:v>22.526</c:v>
                </c:pt>
                <c:pt idx="153">
                  <c:v>22.593</c:v>
                </c:pt>
                <c:pt idx="154">
                  <c:v>22.678999999999998</c:v>
                </c:pt>
                <c:pt idx="155">
                  <c:v>22.782</c:v>
                </c:pt>
                <c:pt idx="156">
                  <c:v>22.898</c:v>
                </c:pt>
                <c:pt idx="157">
                  <c:v>23.023</c:v>
                </c:pt>
                <c:pt idx="158">
                  <c:v>23.152999999999999</c:v>
                </c:pt>
                <c:pt idx="159">
                  <c:v>23.286000000000001</c:v>
                </c:pt>
                <c:pt idx="160">
                  <c:v>23.417000000000002</c:v>
                </c:pt>
                <c:pt idx="161">
                  <c:v>23.542999999999999</c:v>
                </c:pt>
                <c:pt idx="162">
                  <c:v>23.661000000000001</c:v>
                </c:pt>
                <c:pt idx="163">
                  <c:v>23.768999999999998</c:v>
                </c:pt>
                <c:pt idx="164">
                  <c:v>23.864000000000001</c:v>
                </c:pt>
                <c:pt idx="165">
                  <c:v>23.943999999999999</c:v>
                </c:pt>
                <c:pt idx="166">
                  <c:v>24.007999999999999</c:v>
                </c:pt>
                <c:pt idx="167">
                  <c:v>24.056000000000001</c:v>
                </c:pt>
                <c:pt idx="168">
                  <c:v>24.085999999999999</c:v>
                </c:pt>
                <c:pt idx="169">
                  <c:v>24.099</c:v>
                </c:pt>
                <c:pt idx="170">
                  <c:v>24.094000000000001</c:v>
                </c:pt>
                <c:pt idx="171">
                  <c:v>24.073</c:v>
                </c:pt>
                <c:pt idx="172">
                  <c:v>24.035</c:v>
                </c:pt>
                <c:pt idx="173">
                  <c:v>23.981999999999999</c:v>
                </c:pt>
                <c:pt idx="174">
                  <c:v>23.916</c:v>
                </c:pt>
                <c:pt idx="175">
                  <c:v>23.837</c:v>
                </c:pt>
                <c:pt idx="176">
                  <c:v>23.748000000000001</c:v>
                </c:pt>
                <c:pt idx="177">
                  <c:v>23.649000000000001</c:v>
                </c:pt>
                <c:pt idx="178">
                  <c:v>23.544</c:v>
                </c:pt>
                <c:pt idx="179">
                  <c:v>23.433</c:v>
                </c:pt>
                <c:pt idx="180">
                  <c:v>23.318999999999999</c:v>
                </c:pt>
                <c:pt idx="181">
                  <c:v>23.204000000000001</c:v>
                </c:pt>
                <c:pt idx="182">
                  <c:v>23.09</c:v>
                </c:pt>
                <c:pt idx="183">
                  <c:v>22.978999999999999</c:v>
                </c:pt>
                <c:pt idx="184">
                  <c:v>22.873999999999999</c:v>
                </c:pt>
                <c:pt idx="185">
                  <c:v>22.776</c:v>
                </c:pt>
                <c:pt idx="186">
                  <c:v>22.687999999999999</c:v>
                </c:pt>
                <c:pt idx="187">
                  <c:v>22.61</c:v>
                </c:pt>
                <c:pt idx="188">
                  <c:v>22.547000000000001</c:v>
                </c:pt>
                <c:pt idx="189">
                  <c:v>22.497</c:v>
                </c:pt>
                <c:pt idx="190">
                  <c:v>22.463999999999999</c:v>
                </c:pt>
                <c:pt idx="191">
                  <c:v>22.448</c:v>
                </c:pt>
                <c:pt idx="192">
                  <c:v>22.451000000000001</c:v>
                </c:pt>
                <c:pt idx="193">
                  <c:v>22.471</c:v>
                </c:pt>
                <c:pt idx="194">
                  <c:v>22.510999999999999</c:v>
                </c:pt>
                <c:pt idx="195">
                  <c:v>22.568999999999999</c:v>
                </c:pt>
                <c:pt idx="196">
                  <c:v>22.645</c:v>
                </c:pt>
                <c:pt idx="197">
                  <c:v>22.738</c:v>
                </c:pt>
                <c:pt idx="198">
                  <c:v>22.846</c:v>
                </c:pt>
                <c:pt idx="199">
                  <c:v>22.966999999999999</c:v>
                </c:pt>
                <c:pt idx="200">
                  <c:v>23.1</c:v>
                </c:pt>
                <c:pt idx="201">
                  <c:v>23.241</c:v>
                </c:pt>
                <c:pt idx="202">
                  <c:v>23.387</c:v>
                </c:pt>
                <c:pt idx="203">
                  <c:v>23.536000000000001</c:v>
                </c:pt>
                <c:pt idx="204">
                  <c:v>23.683</c:v>
                </c:pt>
                <c:pt idx="205">
                  <c:v>23.827000000000002</c:v>
                </c:pt>
                <c:pt idx="206">
                  <c:v>23.962</c:v>
                </c:pt>
                <c:pt idx="207">
                  <c:v>24.087</c:v>
                </c:pt>
                <c:pt idx="208">
                  <c:v>24.198</c:v>
                </c:pt>
                <c:pt idx="209">
                  <c:v>24.291</c:v>
                </c:pt>
                <c:pt idx="210">
                  <c:v>24.366</c:v>
                </c:pt>
                <c:pt idx="211">
                  <c:v>24.417999999999999</c:v>
                </c:pt>
                <c:pt idx="212">
                  <c:v>24.446999999999999</c:v>
                </c:pt>
                <c:pt idx="213">
                  <c:v>24.451000000000001</c:v>
                </c:pt>
                <c:pt idx="214">
                  <c:v>24.43</c:v>
                </c:pt>
                <c:pt idx="215">
                  <c:v>24.382000000000001</c:v>
                </c:pt>
                <c:pt idx="216">
                  <c:v>24.309000000000001</c:v>
                </c:pt>
                <c:pt idx="217">
                  <c:v>24.210999999999999</c:v>
                </c:pt>
                <c:pt idx="218">
                  <c:v>24.09</c:v>
                </c:pt>
                <c:pt idx="219">
                  <c:v>23.946999999999999</c:v>
                </c:pt>
                <c:pt idx="220">
                  <c:v>23.786999999999999</c:v>
                </c:pt>
                <c:pt idx="221">
                  <c:v>23.611999999999998</c:v>
                </c:pt>
                <c:pt idx="222">
                  <c:v>23.425999999999998</c:v>
                </c:pt>
                <c:pt idx="223">
                  <c:v>23.234000000000002</c:v>
                </c:pt>
                <c:pt idx="224">
                  <c:v>23.041</c:v>
                </c:pt>
                <c:pt idx="225">
                  <c:v>22.852</c:v>
                </c:pt>
                <c:pt idx="226">
                  <c:v>22.672000000000001</c:v>
                </c:pt>
                <c:pt idx="227">
                  <c:v>22.506</c:v>
                </c:pt>
                <c:pt idx="228">
                  <c:v>22.36</c:v>
                </c:pt>
                <c:pt idx="229">
                  <c:v>22.238</c:v>
                </c:pt>
                <c:pt idx="230">
                  <c:v>22.143000000000001</c:v>
                </c:pt>
                <c:pt idx="231">
                  <c:v>22.079000000000001</c:v>
                </c:pt>
                <c:pt idx="232">
                  <c:v>22.047000000000001</c:v>
                </c:pt>
                <c:pt idx="233">
                  <c:v>22.048999999999999</c:v>
                </c:pt>
                <c:pt idx="234">
                  <c:v>22.085000000000001</c:v>
                </c:pt>
                <c:pt idx="235">
                  <c:v>22.152999999999999</c:v>
                </c:pt>
                <c:pt idx="236">
                  <c:v>22.251000000000001</c:v>
                </c:pt>
                <c:pt idx="237">
                  <c:v>22.376999999999999</c:v>
                </c:pt>
                <c:pt idx="238">
                  <c:v>22.527000000000001</c:v>
                </c:pt>
                <c:pt idx="239">
                  <c:v>22.695</c:v>
                </c:pt>
                <c:pt idx="240">
                  <c:v>22.876999999999999</c:v>
                </c:pt>
                <c:pt idx="241">
                  <c:v>23.068000000000001</c:v>
                </c:pt>
                <c:pt idx="242">
                  <c:v>23.262</c:v>
                </c:pt>
                <c:pt idx="243">
                  <c:v>23.454999999999998</c:v>
                </c:pt>
                <c:pt idx="244">
                  <c:v>23.64</c:v>
                </c:pt>
                <c:pt idx="245">
                  <c:v>23.814</c:v>
                </c:pt>
                <c:pt idx="246">
                  <c:v>23.972999999999999</c:v>
                </c:pt>
                <c:pt idx="247">
                  <c:v>24.111999999999998</c:v>
                </c:pt>
                <c:pt idx="248">
                  <c:v>24.228999999999999</c:v>
                </c:pt>
                <c:pt idx="249">
                  <c:v>24.321999999999999</c:v>
                </c:pt>
                <c:pt idx="250">
                  <c:v>24.39</c:v>
                </c:pt>
                <c:pt idx="251">
                  <c:v>24.431000000000001</c:v>
                </c:pt>
                <c:pt idx="252">
                  <c:v>24.446000000000002</c:v>
                </c:pt>
                <c:pt idx="253">
                  <c:v>24.434000000000001</c:v>
                </c:pt>
                <c:pt idx="254">
                  <c:v>24.396999999999998</c:v>
                </c:pt>
                <c:pt idx="255">
                  <c:v>24.337</c:v>
                </c:pt>
                <c:pt idx="256">
                  <c:v>24.254000000000001</c:v>
                </c:pt>
                <c:pt idx="257">
                  <c:v>24.152999999999999</c:v>
                </c:pt>
                <c:pt idx="258">
                  <c:v>24.035</c:v>
                </c:pt>
                <c:pt idx="259">
                  <c:v>23.904</c:v>
                </c:pt>
                <c:pt idx="260">
                  <c:v>23.763000000000002</c:v>
                </c:pt>
                <c:pt idx="261">
                  <c:v>23.614999999999998</c:v>
                </c:pt>
                <c:pt idx="262">
                  <c:v>23.463999999999999</c:v>
                </c:pt>
                <c:pt idx="263">
                  <c:v>23.314</c:v>
                </c:pt>
                <c:pt idx="264">
                  <c:v>23.169</c:v>
                </c:pt>
                <c:pt idx="265">
                  <c:v>23.03</c:v>
                </c:pt>
                <c:pt idx="266">
                  <c:v>22.902999999999999</c:v>
                </c:pt>
                <c:pt idx="267">
                  <c:v>22.788</c:v>
                </c:pt>
                <c:pt idx="268">
                  <c:v>22.689</c:v>
                </c:pt>
                <c:pt idx="269">
                  <c:v>22.606999999999999</c:v>
                </c:pt>
                <c:pt idx="270">
                  <c:v>22.544</c:v>
                </c:pt>
                <c:pt idx="271">
                  <c:v>22.5</c:v>
                </c:pt>
                <c:pt idx="272">
                  <c:v>22.477</c:v>
                </c:pt>
                <c:pt idx="273">
                  <c:v>22.472000000000001</c:v>
                </c:pt>
                <c:pt idx="274">
                  <c:v>22.486999999999998</c:v>
                </c:pt>
                <c:pt idx="275">
                  <c:v>22.52</c:v>
                </c:pt>
                <c:pt idx="276">
                  <c:v>22.568999999999999</c:v>
                </c:pt>
                <c:pt idx="277">
                  <c:v>22.632999999999999</c:v>
                </c:pt>
                <c:pt idx="278">
                  <c:v>22.71</c:v>
                </c:pt>
                <c:pt idx="279">
                  <c:v>22.797000000000001</c:v>
                </c:pt>
                <c:pt idx="280">
                  <c:v>22.893999999999998</c:v>
                </c:pt>
                <c:pt idx="281">
                  <c:v>22.997</c:v>
                </c:pt>
                <c:pt idx="282">
                  <c:v>23.103999999999999</c:v>
                </c:pt>
                <c:pt idx="283">
                  <c:v>23.213000000000001</c:v>
                </c:pt>
                <c:pt idx="284">
                  <c:v>23.321999999999999</c:v>
                </c:pt>
                <c:pt idx="285">
                  <c:v>23.428999999999998</c:v>
                </c:pt>
                <c:pt idx="286">
                  <c:v>23.532</c:v>
                </c:pt>
                <c:pt idx="287">
                  <c:v>23.629000000000001</c:v>
                </c:pt>
                <c:pt idx="288">
                  <c:v>23.718</c:v>
                </c:pt>
                <c:pt idx="289">
                  <c:v>23.797999999999998</c:v>
                </c:pt>
                <c:pt idx="290">
                  <c:v>23.867999999999999</c:v>
                </c:pt>
                <c:pt idx="291">
                  <c:v>23.925999999999998</c:v>
                </c:pt>
                <c:pt idx="292">
                  <c:v>23.971</c:v>
                </c:pt>
                <c:pt idx="293">
                  <c:v>24.001999999999999</c:v>
                </c:pt>
                <c:pt idx="294">
                  <c:v>24.018000000000001</c:v>
                </c:pt>
                <c:pt idx="295">
                  <c:v>24.02</c:v>
                </c:pt>
                <c:pt idx="296">
                  <c:v>24.006</c:v>
                </c:pt>
                <c:pt idx="297">
                  <c:v>23.975999999999999</c:v>
                </c:pt>
                <c:pt idx="298">
                  <c:v>23.931000000000001</c:v>
                </c:pt>
                <c:pt idx="299">
                  <c:v>23.872</c:v>
                </c:pt>
                <c:pt idx="300">
                  <c:v>23.798999999999999</c:v>
                </c:pt>
              </c:numCache>
            </c:numRef>
          </c:yVal>
          <c:smooth val="1"/>
        </c:ser>
        <c:dLbls/>
        <c:axId val="83698816"/>
        <c:axId val="83700352"/>
      </c:scatterChart>
      <c:valAx>
        <c:axId val="83698816"/>
        <c:scaling>
          <c:orientation val="minMax"/>
        </c:scaling>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inorTickMark val="out"/>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3700352"/>
        <c:crosses val="autoZero"/>
        <c:crossBetween val="midCat"/>
      </c:valAx>
      <c:valAx>
        <c:axId val="83700352"/>
        <c:scaling>
          <c:orientation val="minMax"/>
        </c:scaling>
        <c:axPos val="l"/>
        <c:majorGridlines>
          <c:spPr>
            <a:ln w="9525" cap="flat" cmpd="sng" algn="ctr">
              <a:solidFill>
                <a:schemeClr val="tx1">
                  <a:lumMod val="15000"/>
                  <a:lumOff val="85000"/>
                </a:schemeClr>
              </a:solidFill>
              <a:round/>
            </a:ln>
            <a:effectLst/>
          </c:spPr>
        </c:majorGridlines>
        <c:numFmt formatCode="General" sourceLinked="1"/>
        <c:maj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3698816"/>
        <c:crosses val="autoZero"/>
        <c:crossBetween val="midCat"/>
      </c:valAx>
      <c:spPr>
        <a:noFill/>
        <a:ln>
          <a:noFill/>
        </a:ln>
        <a:effectLst/>
      </c:spPr>
    </c:plotArea>
    <c:plotVisOnly val="1"/>
    <c:dispBlanksAs val="gap"/>
  </c:chart>
  <c:spPr>
    <a:noFill/>
    <a:ln>
      <a:noFill/>
    </a:ln>
    <a:effectLst/>
  </c:spPr>
  <c:txPr>
    <a:bodyPr/>
    <a:lstStyle/>
    <a:p>
      <a:pPr>
        <a:defRPr/>
      </a:pPr>
      <a:endParaRPr lang="en-US"/>
    </a:p>
  </c:txPr>
  <c:externalData r:id="rId1"/>
</c:chartSpace>
</file>

<file path=ppt/charts/chart3.xml><?xml version="1.0" encoding="utf-8"?>
<c:chartSpace xmlns:c="http://schemas.openxmlformats.org/drawingml/2006/chart" xmlns:a="http://schemas.openxmlformats.org/drawingml/2006/main" xmlns:r="http://schemas.openxmlformats.org/officeDocument/2006/relationships">
  <c:lang val="en-AU"/>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AU"/>
              <a:t>Precession</a:t>
            </a:r>
          </a:p>
        </c:rich>
      </c:tx>
      <c:layout/>
      <c:spPr>
        <a:noFill/>
        <a:ln>
          <a:noFill/>
        </a:ln>
        <a:effectLst/>
      </c:spPr>
    </c:title>
    <c:plotArea>
      <c:layout/>
      <c:scatterChart>
        <c:scatterStyle val="smoothMarker"/>
        <c:ser>
          <c:idx val="2"/>
          <c:order val="0"/>
          <c:spPr>
            <a:ln w="19050" cap="rnd">
              <a:solidFill>
                <a:schemeClr val="accent4">
                  <a:lumMod val="50000"/>
                </a:schemeClr>
              </a:solidFill>
              <a:round/>
            </a:ln>
            <a:effectLst/>
          </c:spPr>
          <c:marker>
            <c:symbol val="none"/>
          </c:marker>
          <c:xVal>
            <c:numRef>
              <c:f>'ice age'!$A$3:$A$303</c:f>
              <c:numCache>
                <c:formatCode>General</c:formatCode>
                <c:ptCount val="3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numCache>
            </c:numRef>
          </c:xVal>
          <c:yVal>
            <c:numRef>
              <c:f>'ice age'!$D$3:$D$303</c:f>
              <c:numCache>
                <c:formatCode>General</c:formatCode>
                <c:ptCount val="301"/>
                <c:pt idx="0">
                  <c:v>1.636E-2</c:v>
                </c:pt>
                <c:pt idx="1">
                  <c:v>1.7049999999999999E-2</c:v>
                </c:pt>
                <c:pt idx="2">
                  <c:v>1.6209999999999999E-2</c:v>
                </c:pt>
                <c:pt idx="3">
                  <c:v>1.387E-2</c:v>
                </c:pt>
                <c:pt idx="4">
                  <c:v>1.021E-2</c:v>
                </c:pt>
                <c:pt idx="5">
                  <c:v>5.5500000000000002E-3</c:v>
                </c:pt>
                <c:pt idx="6">
                  <c:v>2.7999999999999998E-4</c:v>
                </c:pt>
                <c:pt idx="7">
                  <c:v>-5.1200000000000004E-3</c:v>
                </c:pt>
                <c:pt idx="8">
                  <c:v>-1.0200000000000001E-2</c:v>
                </c:pt>
                <c:pt idx="9">
                  <c:v>-1.4489999999999999E-2</c:v>
                </c:pt>
                <c:pt idx="10">
                  <c:v>-1.763E-2</c:v>
                </c:pt>
                <c:pt idx="11">
                  <c:v>-1.932E-2</c:v>
                </c:pt>
                <c:pt idx="12">
                  <c:v>-1.942E-2</c:v>
                </c:pt>
                <c:pt idx="13">
                  <c:v>-1.7909999999999999E-2</c:v>
                </c:pt>
                <c:pt idx="14">
                  <c:v>-1.491E-2</c:v>
                </c:pt>
                <c:pt idx="15">
                  <c:v>-1.069E-2</c:v>
                </c:pt>
                <c:pt idx="16">
                  <c:v>-5.5900000000000004E-3</c:v>
                </c:pt>
                <c:pt idx="17">
                  <c:v>-6.0000000000000002E-5</c:v>
                </c:pt>
                <c:pt idx="18">
                  <c:v>5.4400000000000004E-3</c:v>
                </c:pt>
                <c:pt idx="19">
                  <c:v>1.043E-2</c:v>
                </c:pt>
                <c:pt idx="20">
                  <c:v>1.4489999999999999E-2</c:v>
                </c:pt>
                <c:pt idx="21">
                  <c:v>1.729E-2</c:v>
                </c:pt>
                <c:pt idx="22">
                  <c:v>1.8610000000000002E-2</c:v>
                </c:pt>
                <c:pt idx="23">
                  <c:v>1.8350000000000002E-2</c:v>
                </c:pt>
                <c:pt idx="24">
                  <c:v>1.6590000000000001E-2</c:v>
                </c:pt>
                <c:pt idx="25">
                  <c:v>1.3509999999999999E-2</c:v>
                </c:pt>
                <c:pt idx="26">
                  <c:v>9.4299999999999991E-3</c:v>
                </c:pt>
                <c:pt idx="27">
                  <c:v>4.7200000000000002E-3</c:v>
                </c:pt>
                <c:pt idx="28">
                  <c:v>-1.7000000000000001E-4</c:v>
                </c:pt>
                <c:pt idx="29">
                  <c:v>-4.8399999999999997E-3</c:v>
                </c:pt>
                <c:pt idx="30">
                  <c:v>-8.9099999999999995E-3</c:v>
                </c:pt>
                <c:pt idx="31">
                  <c:v>-1.208E-2</c:v>
                </c:pt>
                <c:pt idx="32">
                  <c:v>-1.418E-2</c:v>
                </c:pt>
                <c:pt idx="33">
                  <c:v>-1.512E-2</c:v>
                </c:pt>
                <c:pt idx="34">
                  <c:v>-1.4930000000000001E-2</c:v>
                </c:pt>
                <c:pt idx="35">
                  <c:v>-1.3729999999999999E-2</c:v>
                </c:pt>
                <c:pt idx="36">
                  <c:v>-1.1679999999999999E-2</c:v>
                </c:pt>
                <c:pt idx="37">
                  <c:v>-9.0299999999999998E-3</c:v>
                </c:pt>
                <c:pt idx="38">
                  <c:v>-5.9800000000000001E-3</c:v>
                </c:pt>
                <c:pt idx="39">
                  <c:v>-2.7699999999999999E-3</c:v>
                </c:pt>
                <c:pt idx="40">
                  <c:v>4.0999999999999999E-4</c:v>
                </c:pt>
                <c:pt idx="41">
                  <c:v>3.3999999999999998E-3</c:v>
                </c:pt>
                <c:pt idx="42">
                  <c:v>6.0800000000000003E-3</c:v>
                </c:pt>
                <c:pt idx="43">
                  <c:v>8.3700000000000007E-3</c:v>
                </c:pt>
                <c:pt idx="44">
                  <c:v>1.0189999999999999E-2</c:v>
                </c:pt>
                <c:pt idx="45">
                  <c:v>1.1520000000000001E-2</c:v>
                </c:pt>
                <c:pt idx="46">
                  <c:v>1.2330000000000001E-2</c:v>
                </c:pt>
                <c:pt idx="47">
                  <c:v>1.26E-2</c:v>
                </c:pt>
                <c:pt idx="48">
                  <c:v>1.231E-2</c:v>
                </c:pt>
                <c:pt idx="49">
                  <c:v>1.146E-2</c:v>
                </c:pt>
                <c:pt idx="50">
                  <c:v>1.0030000000000001E-2</c:v>
                </c:pt>
                <c:pt idx="51">
                  <c:v>8.0499999999999999E-3</c:v>
                </c:pt>
                <c:pt idx="52">
                  <c:v>5.5399999999999998E-3</c:v>
                </c:pt>
                <c:pt idx="53">
                  <c:v>2.5699999999999998E-3</c:v>
                </c:pt>
                <c:pt idx="54">
                  <c:v>-7.6000000000000004E-4</c:v>
                </c:pt>
                <c:pt idx="55">
                  <c:v>-4.3099999999999996E-3</c:v>
                </c:pt>
                <c:pt idx="56">
                  <c:v>-7.8899999999999994E-3</c:v>
                </c:pt>
                <c:pt idx="57">
                  <c:v>-1.1270000000000001E-2</c:v>
                </c:pt>
                <c:pt idx="58">
                  <c:v>-1.4189999999999999E-2</c:v>
                </c:pt>
                <c:pt idx="59">
                  <c:v>-1.6410000000000001E-2</c:v>
                </c:pt>
                <c:pt idx="60">
                  <c:v>-1.7680000000000001E-2</c:v>
                </c:pt>
                <c:pt idx="61">
                  <c:v>-1.7780000000000001E-2</c:v>
                </c:pt>
                <c:pt idx="62">
                  <c:v>-1.66E-2</c:v>
                </c:pt>
                <c:pt idx="63">
                  <c:v>-1.4080000000000001E-2</c:v>
                </c:pt>
                <c:pt idx="64">
                  <c:v>-1.0290000000000001E-2</c:v>
                </c:pt>
                <c:pt idx="65">
                  <c:v>-5.4400000000000004E-3</c:v>
                </c:pt>
                <c:pt idx="66">
                  <c:v>1.9000000000000001E-4</c:v>
                </c:pt>
                <c:pt idx="67">
                  <c:v>6.1799999999999997E-3</c:v>
                </c:pt>
                <c:pt idx="68">
                  <c:v>1.205E-2</c:v>
                </c:pt>
                <c:pt idx="69">
                  <c:v>1.7309999999999999E-2</c:v>
                </c:pt>
                <c:pt idx="70">
                  <c:v>2.147E-2</c:v>
                </c:pt>
                <c:pt idx="71">
                  <c:v>2.41E-2</c:v>
                </c:pt>
                <c:pt idx="72">
                  <c:v>2.4889999999999999E-2</c:v>
                </c:pt>
                <c:pt idx="73">
                  <c:v>2.367E-2</c:v>
                </c:pt>
                <c:pt idx="74">
                  <c:v>2.0449999999999999E-2</c:v>
                </c:pt>
                <c:pt idx="75">
                  <c:v>1.54E-2</c:v>
                </c:pt>
                <c:pt idx="76">
                  <c:v>8.8599999999999998E-3</c:v>
                </c:pt>
                <c:pt idx="77">
                  <c:v>1.33E-3</c:v>
                </c:pt>
                <c:pt idx="78">
                  <c:v>-6.6100000000000004E-3</c:v>
                </c:pt>
                <c:pt idx="79">
                  <c:v>-1.4330000000000001E-2</c:v>
                </c:pt>
                <c:pt idx="80">
                  <c:v>-2.1180000000000001E-2</c:v>
                </c:pt>
                <c:pt idx="81">
                  <c:v>-2.6579999999999999E-2</c:v>
                </c:pt>
                <c:pt idx="82">
                  <c:v>-3.007E-2</c:v>
                </c:pt>
                <c:pt idx="83">
                  <c:v>-3.1289999999999998E-2</c:v>
                </c:pt>
                <c:pt idx="84">
                  <c:v>-3.0099999999999998E-2</c:v>
                </c:pt>
                <c:pt idx="85">
                  <c:v>-2.6540000000000001E-2</c:v>
                </c:pt>
                <c:pt idx="86">
                  <c:v>-2.0799999999999999E-2</c:v>
                </c:pt>
                <c:pt idx="87">
                  <c:v>-1.3299999999999999E-2</c:v>
                </c:pt>
                <c:pt idx="88">
                  <c:v>-4.5700000000000003E-3</c:v>
                </c:pt>
                <c:pt idx="89">
                  <c:v>4.7600000000000003E-3</c:v>
                </c:pt>
                <c:pt idx="90">
                  <c:v>1.397E-2</c:v>
                </c:pt>
                <c:pt idx="91">
                  <c:v>2.2349999999999998E-2</c:v>
                </c:pt>
                <c:pt idx="92">
                  <c:v>2.9250000000000002E-2</c:v>
                </c:pt>
                <c:pt idx="93">
                  <c:v>3.4090000000000002E-2</c:v>
                </c:pt>
                <c:pt idx="94">
                  <c:v>3.6459999999999999E-2</c:v>
                </c:pt>
                <c:pt idx="95">
                  <c:v>3.6089999999999997E-2</c:v>
                </c:pt>
                <c:pt idx="96">
                  <c:v>3.2960000000000003E-2</c:v>
                </c:pt>
                <c:pt idx="97">
                  <c:v>2.7210000000000002E-2</c:v>
                </c:pt>
                <c:pt idx="98">
                  <c:v>1.924E-2</c:v>
                </c:pt>
                <c:pt idx="99">
                  <c:v>9.5899999999999996E-3</c:v>
                </c:pt>
                <c:pt idx="100">
                  <c:v>-1.0200000000000001E-3</c:v>
                </c:pt>
                <c:pt idx="101">
                  <c:v>-1.1780000000000001E-2</c:v>
                </c:pt>
                <c:pt idx="102">
                  <c:v>-2.1819999999999999E-2</c:v>
                </c:pt>
                <c:pt idx="103">
                  <c:v>-3.0300000000000001E-2</c:v>
                </c:pt>
                <c:pt idx="104">
                  <c:v>-3.6499999999999998E-2</c:v>
                </c:pt>
                <c:pt idx="105">
                  <c:v>-3.9809999999999998E-2</c:v>
                </c:pt>
                <c:pt idx="106">
                  <c:v>-3.9899999999999998E-2</c:v>
                </c:pt>
                <c:pt idx="107">
                  <c:v>-3.6659999999999998E-2</c:v>
                </c:pt>
                <c:pt idx="108">
                  <c:v>-3.0300000000000001E-2</c:v>
                </c:pt>
                <c:pt idx="109">
                  <c:v>-2.1299999999999999E-2</c:v>
                </c:pt>
                <c:pt idx="110">
                  <c:v>-1.039E-2</c:v>
                </c:pt>
                <c:pt idx="111">
                  <c:v>1.5E-3</c:v>
                </c:pt>
                <c:pt idx="112">
                  <c:v>1.3339999999999999E-2</c:v>
                </c:pt>
                <c:pt idx="113">
                  <c:v>2.409E-2</c:v>
                </c:pt>
                <c:pt idx="114">
                  <c:v>3.2800000000000003E-2</c:v>
                </c:pt>
                <c:pt idx="115">
                  <c:v>3.8699999999999998E-2</c:v>
                </c:pt>
                <c:pt idx="116">
                  <c:v>4.1300000000000003E-2</c:v>
                </c:pt>
                <c:pt idx="117">
                  <c:v>4.0390000000000002E-2</c:v>
                </c:pt>
                <c:pt idx="118">
                  <c:v>3.61E-2</c:v>
                </c:pt>
                <c:pt idx="119">
                  <c:v>2.8840000000000001E-2</c:v>
                </c:pt>
                <c:pt idx="120">
                  <c:v>1.9269999999999999E-2</c:v>
                </c:pt>
                <c:pt idx="121">
                  <c:v>8.2500000000000004E-3</c:v>
                </c:pt>
                <c:pt idx="122">
                  <c:v>-3.29E-3</c:v>
                </c:pt>
                <c:pt idx="123">
                  <c:v>-1.439E-2</c:v>
                </c:pt>
                <c:pt idx="124">
                  <c:v>-2.418E-2</c:v>
                </c:pt>
                <c:pt idx="125">
                  <c:v>-3.1899999999999998E-2</c:v>
                </c:pt>
                <c:pt idx="126">
                  <c:v>-3.7010000000000001E-2</c:v>
                </c:pt>
                <c:pt idx="127">
                  <c:v>-3.9199999999999999E-2</c:v>
                </c:pt>
                <c:pt idx="128">
                  <c:v>-3.8379999999999997E-2</c:v>
                </c:pt>
                <c:pt idx="129">
                  <c:v>-3.4709999999999998E-2</c:v>
                </c:pt>
                <c:pt idx="130">
                  <c:v>-2.8539999999999999E-2</c:v>
                </c:pt>
                <c:pt idx="131">
                  <c:v>-2.0420000000000001E-2</c:v>
                </c:pt>
                <c:pt idx="132">
                  <c:v>-1.1010000000000001E-2</c:v>
                </c:pt>
                <c:pt idx="133">
                  <c:v>-1.06E-3</c:v>
                </c:pt>
                <c:pt idx="134">
                  <c:v>8.6899999999999998E-3</c:v>
                </c:pt>
                <c:pt idx="135">
                  <c:v>1.7520000000000001E-2</c:v>
                </c:pt>
                <c:pt idx="136">
                  <c:v>2.4809999999999999E-2</c:v>
                </c:pt>
                <c:pt idx="137">
                  <c:v>3.006E-2</c:v>
                </c:pt>
                <c:pt idx="138">
                  <c:v>3.2969999999999999E-2</c:v>
                </c:pt>
                <c:pt idx="139">
                  <c:v>3.3399999999999999E-2</c:v>
                </c:pt>
                <c:pt idx="140">
                  <c:v>3.141E-2</c:v>
                </c:pt>
                <c:pt idx="141">
                  <c:v>2.7230000000000001E-2</c:v>
                </c:pt>
                <c:pt idx="142">
                  <c:v>2.1250000000000002E-2</c:v>
                </c:pt>
                <c:pt idx="143">
                  <c:v>1.4E-2</c:v>
                </c:pt>
                <c:pt idx="144">
                  <c:v>6.0499999999999998E-3</c:v>
                </c:pt>
                <c:pt idx="145">
                  <c:v>-1.99E-3</c:v>
                </c:pt>
                <c:pt idx="146">
                  <c:v>-9.5399999999999999E-3</c:v>
                </c:pt>
                <c:pt idx="147">
                  <c:v>-1.61E-2</c:v>
                </c:pt>
                <c:pt idx="148">
                  <c:v>-2.1260000000000001E-2</c:v>
                </c:pt>
                <c:pt idx="149">
                  <c:v>-2.4760000000000001E-2</c:v>
                </c:pt>
                <c:pt idx="150">
                  <c:v>-2.648E-2</c:v>
                </c:pt>
                <c:pt idx="151">
                  <c:v>-2.64E-2</c:v>
                </c:pt>
                <c:pt idx="152">
                  <c:v>-2.4660000000000001E-2</c:v>
                </c:pt>
                <c:pt idx="153">
                  <c:v>-2.145E-2</c:v>
                </c:pt>
                <c:pt idx="154">
                  <c:v>-1.7069999999999998E-2</c:v>
                </c:pt>
                <c:pt idx="155">
                  <c:v>-1.1809999999999999E-2</c:v>
                </c:pt>
                <c:pt idx="156">
                  <c:v>-6.0000000000000001E-3</c:v>
                </c:pt>
                <c:pt idx="157">
                  <c:v>5.0000000000000002E-5</c:v>
                </c:pt>
                <c:pt idx="158">
                  <c:v>6.0099999999999997E-3</c:v>
                </c:pt>
                <c:pt idx="159">
                  <c:v>1.162E-2</c:v>
                </c:pt>
                <c:pt idx="160">
                  <c:v>1.661E-2</c:v>
                </c:pt>
                <c:pt idx="161">
                  <c:v>2.0750000000000001E-2</c:v>
                </c:pt>
                <c:pt idx="162">
                  <c:v>2.383E-2</c:v>
                </c:pt>
                <c:pt idx="163">
                  <c:v>2.5669999999999998E-2</c:v>
                </c:pt>
                <c:pt idx="164">
                  <c:v>2.6120000000000001E-2</c:v>
                </c:pt>
                <c:pt idx="165">
                  <c:v>2.5100000000000001E-2</c:v>
                </c:pt>
                <c:pt idx="166">
                  <c:v>2.256E-2</c:v>
                </c:pt>
                <c:pt idx="167">
                  <c:v>1.8550000000000001E-2</c:v>
                </c:pt>
                <c:pt idx="168">
                  <c:v>1.319E-2</c:v>
                </c:pt>
                <c:pt idx="169">
                  <c:v>6.7000000000000002E-3</c:v>
                </c:pt>
                <c:pt idx="170">
                  <c:v>-5.9999999999999995E-4</c:v>
                </c:pt>
                <c:pt idx="171">
                  <c:v>-8.2900000000000005E-3</c:v>
                </c:pt>
                <c:pt idx="172">
                  <c:v>-1.5890000000000001E-2</c:v>
                </c:pt>
                <c:pt idx="173">
                  <c:v>-2.2859999999999998E-2</c:v>
                </c:pt>
                <c:pt idx="174">
                  <c:v>-2.8649999999999998E-2</c:v>
                </c:pt>
                <c:pt idx="175">
                  <c:v>-3.2750000000000001E-2</c:v>
                </c:pt>
                <c:pt idx="176">
                  <c:v>-3.4709999999999998E-2</c:v>
                </c:pt>
                <c:pt idx="177">
                  <c:v>-3.4209999999999997E-2</c:v>
                </c:pt>
                <c:pt idx="178">
                  <c:v>-3.1109999999999999E-2</c:v>
                </c:pt>
                <c:pt idx="179">
                  <c:v>-2.547E-2</c:v>
                </c:pt>
                <c:pt idx="180">
                  <c:v>-1.754E-2</c:v>
                </c:pt>
                <c:pt idx="181">
                  <c:v>-7.8300000000000002E-3</c:v>
                </c:pt>
                <c:pt idx="182">
                  <c:v>2.99E-3</c:v>
                </c:pt>
                <c:pt idx="183">
                  <c:v>1.4080000000000001E-2</c:v>
                </c:pt>
                <c:pt idx="184">
                  <c:v>2.453E-2</c:v>
                </c:pt>
                <c:pt idx="185">
                  <c:v>3.3399999999999999E-2</c:v>
                </c:pt>
                <c:pt idx="186">
                  <c:v>3.986E-2</c:v>
                </c:pt>
                <c:pt idx="187">
                  <c:v>4.3209999999999998E-2</c:v>
                </c:pt>
                <c:pt idx="188">
                  <c:v>4.3029999999999999E-2</c:v>
                </c:pt>
                <c:pt idx="189">
                  <c:v>3.9170000000000003E-2</c:v>
                </c:pt>
                <c:pt idx="190">
                  <c:v>3.184E-2</c:v>
                </c:pt>
                <c:pt idx="191">
                  <c:v>2.155E-2</c:v>
                </c:pt>
                <c:pt idx="192">
                  <c:v>9.1299999999999992E-3</c:v>
                </c:pt>
                <c:pt idx="193">
                  <c:v>-4.3800000000000002E-3</c:v>
                </c:pt>
                <c:pt idx="194">
                  <c:v>-1.7809999999999999E-2</c:v>
                </c:pt>
                <c:pt idx="195">
                  <c:v>-2.997E-2</c:v>
                </c:pt>
                <c:pt idx="196">
                  <c:v>-3.9750000000000001E-2</c:v>
                </c:pt>
                <c:pt idx="197">
                  <c:v>-4.6260000000000003E-2</c:v>
                </c:pt>
                <c:pt idx="198">
                  <c:v>-4.8910000000000002E-2</c:v>
                </c:pt>
                <c:pt idx="199">
                  <c:v>-4.743E-2</c:v>
                </c:pt>
                <c:pt idx="200">
                  <c:v>-4.1919999999999999E-2</c:v>
                </c:pt>
                <c:pt idx="201">
                  <c:v>-3.2870000000000003E-2</c:v>
                </c:pt>
                <c:pt idx="202">
                  <c:v>-2.104E-2</c:v>
                </c:pt>
                <c:pt idx="203">
                  <c:v>-7.4400000000000004E-3</c:v>
                </c:pt>
                <c:pt idx="204">
                  <c:v>6.79E-3</c:v>
                </c:pt>
                <c:pt idx="205">
                  <c:v>2.0480000000000002E-2</c:v>
                </c:pt>
                <c:pt idx="206">
                  <c:v>3.2489999999999998E-2</c:v>
                </c:pt>
                <c:pt idx="207">
                  <c:v>4.1889999999999997E-2</c:v>
                </c:pt>
                <c:pt idx="208">
                  <c:v>4.793E-2</c:v>
                </c:pt>
                <c:pt idx="209">
                  <c:v>5.0180000000000002E-2</c:v>
                </c:pt>
                <c:pt idx="210">
                  <c:v>4.8500000000000001E-2</c:v>
                </c:pt>
                <c:pt idx="211">
                  <c:v>4.3069999999999997E-2</c:v>
                </c:pt>
                <c:pt idx="212">
                  <c:v>3.4349999999999999E-2</c:v>
                </c:pt>
                <c:pt idx="213">
                  <c:v>2.3060000000000001E-2</c:v>
                </c:pt>
                <c:pt idx="214">
                  <c:v>1.01E-2</c:v>
                </c:pt>
                <c:pt idx="215">
                  <c:v>-3.5200000000000001E-3</c:v>
                </c:pt>
                <c:pt idx="216">
                  <c:v>-1.6719999999999999E-2</c:v>
                </c:pt>
                <c:pt idx="217">
                  <c:v>-2.8500000000000001E-2</c:v>
                </c:pt>
                <c:pt idx="218">
                  <c:v>-3.7940000000000002E-2</c:v>
                </c:pt>
                <c:pt idx="219">
                  <c:v>-4.4330000000000001E-2</c:v>
                </c:pt>
                <c:pt idx="220">
                  <c:v>-4.718E-2</c:v>
                </c:pt>
                <c:pt idx="221">
                  <c:v>-4.6300000000000001E-2</c:v>
                </c:pt>
                <c:pt idx="222">
                  <c:v>-4.1779999999999998E-2</c:v>
                </c:pt>
                <c:pt idx="223">
                  <c:v>-3.3989999999999999E-2</c:v>
                </c:pt>
                <c:pt idx="224">
                  <c:v>-2.3599999999999999E-2</c:v>
                </c:pt>
                <c:pt idx="225">
                  <c:v>-1.1469999999999999E-2</c:v>
                </c:pt>
                <c:pt idx="226">
                  <c:v>1.3699999999999999E-3</c:v>
                </c:pt>
                <c:pt idx="227">
                  <c:v>1.384E-2</c:v>
                </c:pt>
                <c:pt idx="228">
                  <c:v>2.4899999999999999E-2</c:v>
                </c:pt>
                <c:pt idx="229">
                  <c:v>3.3619999999999997E-2</c:v>
                </c:pt>
                <c:pt idx="230">
                  <c:v>3.9300000000000002E-2</c:v>
                </c:pt>
                <c:pt idx="231">
                  <c:v>4.1520000000000001E-2</c:v>
                </c:pt>
                <c:pt idx="232">
                  <c:v>4.0189999999999997E-2</c:v>
                </c:pt>
                <c:pt idx="233">
                  <c:v>3.5520000000000003E-2</c:v>
                </c:pt>
                <c:pt idx="234">
                  <c:v>2.8039999999999999E-2</c:v>
                </c:pt>
                <c:pt idx="235">
                  <c:v>1.8499999999999999E-2</c:v>
                </c:pt>
                <c:pt idx="236">
                  <c:v>7.7999999999999996E-3</c:v>
                </c:pt>
                <c:pt idx="237">
                  <c:v>-3.0999999999999999E-3</c:v>
                </c:pt>
                <c:pt idx="238">
                  <c:v>-1.329E-2</c:v>
                </c:pt>
                <c:pt idx="239">
                  <c:v>-2.197E-2</c:v>
                </c:pt>
                <c:pt idx="240">
                  <c:v>-2.852E-2</c:v>
                </c:pt>
                <c:pt idx="241">
                  <c:v>-3.2550000000000003E-2</c:v>
                </c:pt>
                <c:pt idx="242">
                  <c:v>-3.3910000000000003E-2</c:v>
                </c:pt>
                <c:pt idx="243">
                  <c:v>-3.2680000000000001E-2</c:v>
                </c:pt>
                <c:pt idx="244">
                  <c:v>-2.912E-2</c:v>
                </c:pt>
                <c:pt idx="245">
                  <c:v>-2.3650000000000001E-2</c:v>
                </c:pt>
                <c:pt idx="246">
                  <c:v>-1.6809999999999999E-2</c:v>
                </c:pt>
                <c:pt idx="247">
                  <c:v>-9.1800000000000007E-3</c:v>
                </c:pt>
                <c:pt idx="248">
                  <c:v>-1.3500000000000001E-3</c:v>
                </c:pt>
                <c:pt idx="249">
                  <c:v>6.1199999999999996E-3</c:v>
                </c:pt>
                <c:pt idx="250">
                  <c:v>1.2749999999999999E-2</c:v>
                </c:pt>
                <c:pt idx="251">
                  <c:v>1.8159999999999999E-2</c:v>
                </c:pt>
                <c:pt idx="252">
                  <c:v>2.2069999999999999E-2</c:v>
                </c:pt>
                <c:pt idx="253">
                  <c:v>2.435E-2</c:v>
                </c:pt>
                <c:pt idx="254">
                  <c:v>2.4969999999999999E-2</c:v>
                </c:pt>
                <c:pt idx="255">
                  <c:v>2.4E-2</c:v>
                </c:pt>
                <c:pt idx="256">
                  <c:v>2.163E-2</c:v>
                </c:pt>
                <c:pt idx="257">
                  <c:v>1.8110000000000001E-2</c:v>
                </c:pt>
                <c:pt idx="258">
                  <c:v>1.3729999999999999E-2</c:v>
                </c:pt>
                <c:pt idx="259">
                  <c:v>8.8000000000000005E-3</c:v>
                </c:pt>
                <c:pt idx="260">
                  <c:v>3.65E-3</c:v>
                </c:pt>
                <c:pt idx="261">
                  <c:v>-1.42E-3</c:v>
                </c:pt>
                <c:pt idx="262">
                  <c:v>-6.1599999999999997E-3</c:v>
                </c:pt>
                <c:pt idx="263">
                  <c:v>-1.0330000000000001E-2</c:v>
                </c:pt>
                <c:pt idx="264">
                  <c:v>-1.3780000000000001E-2</c:v>
                </c:pt>
                <c:pt idx="265">
                  <c:v>-1.6379999999999999E-2</c:v>
                </c:pt>
                <c:pt idx="266">
                  <c:v>-1.805E-2</c:v>
                </c:pt>
                <c:pt idx="267">
                  <c:v>-1.8749999999999999E-2</c:v>
                </c:pt>
                <c:pt idx="268">
                  <c:v>-1.8489999999999999E-2</c:v>
                </c:pt>
                <c:pt idx="269">
                  <c:v>-1.7270000000000001E-2</c:v>
                </c:pt>
                <c:pt idx="270">
                  <c:v>-1.516E-2</c:v>
                </c:pt>
                <c:pt idx="271">
                  <c:v>-1.221E-2</c:v>
                </c:pt>
                <c:pt idx="272">
                  <c:v>-8.5299999999999994E-3</c:v>
                </c:pt>
                <c:pt idx="273">
                  <c:v>-4.2599999999999999E-3</c:v>
                </c:pt>
                <c:pt idx="274">
                  <c:v>4.2999999999999999E-4</c:v>
                </c:pt>
                <c:pt idx="275">
                  <c:v>5.3200000000000001E-3</c:v>
                </c:pt>
                <c:pt idx="276">
                  <c:v>1.014E-2</c:v>
                </c:pt>
                <c:pt idx="277">
                  <c:v>1.4619999999999999E-2</c:v>
                </c:pt>
                <c:pt idx="278">
                  <c:v>1.8440000000000002E-2</c:v>
                </c:pt>
                <c:pt idx="279">
                  <c:v>2.128E-2</c:v>
                </c:pt>
                <c:pt idx="280">
                  <c:v>2.2880000000000001E-2</c:v>
                </c:pt>
                <c:pt idx="281">
                  <c:v>2.3009999999999999E-2</c:v>
                </c:pt>
                <c:pt idx="282">
                  <c:v>2.1530000000000001E-2</c:v>
                </c:pt>
                <c:pt idx="283">
                  <c:v>1.8409999999999999E-2</c:v>
                </c:pt>
                <c:pt idx="284">
                  <c:v>1.375E-2</c:v>
                </c:pt>
                <c:pt idx="285">
                  <c:v>7.79E-3</c:v>
                </c:pt>
                <c:pt idx="286">
                  <c:v>8.5999999999999998E-4</c:v>
                </c:pt>
                <c:pt idx="287">
                  <c:v>-6.5500000000000003E-3</c:v>
                </c:pt>
                <c:pt idx="288">
                  <c:v>-1.391E-2</c:v>
                </c:pt>
                <c:pt idx="289">
                  <c:v>-2.0629999999999999E-2</c:v>
                </c:pt>
                <c:pt idx="290">
                  <c:v>-2.614E-2</c:v>
                </c:pt>
                <c:pt idx="291">
                  <c:v>-2.9919999999999999E-2</c:v>
                </c:pt>
                <c:pt idx="292">
                  <c:v>-3.1550000000000002E-2</c:v>
                </c:pt>
                <c:pt idx="293">
                  <c:v>-3.0790000000000001E-2</c:v>
                </c:pt>
                <c:pt idx="294">
                  <c:v>-2.7550000000000002E-2</c:v>
                </c:pt>
                <c:pt idx="295">
                  <c:v>-2.197E-2</c:v>
                </c:pt>
                <c:pt idx="296">
                  <c:v>-1.439E-2</c:v>
                </c:pt>
                <c:pt idx="297">
                  <c:v>-5.3299999999999997E-3</c:v>
                </c:pt>
                <c:pt idx="298">
                  <c:v>4.5100000000000001E-3</c:v>
                </c:pt>
                <c:pt idx="299">
                  <c:v>1.435E-2</c:v>
                </c:pt>
                <c:pt idx="300">
                  <c:v>2.3359999999999999E-2</c:v>
                </c:pt>
              </c:numCache>
            </c:numRef>
          </c:yVal>
          <c:smooth val="1"/>
        </c:ser>
        <c:dLbls/>
        <c:axId val="114477312"/>
        <c:axId val="114483200"/>
      </c:scatterChart>
      <c:valAx>
        <c:axId val="114477312"/>
        <c:scaling>
          <c:orientation val="minMax"/>
        </c:scaling>
        <c:axPos val="b"/>
        <c:majorGridlines>
          <c:spPr>
            <a:ln w="9525" cap="flat" cmpd="sng" algn="ctr">
              <a:solidFill>
                <a:schemeClr val="tx1">
                  <a:lumMod val="15000"/>
                  <a:lumOff val="85000"/>
                </a:schemeClr>
              </a:solidFill>
              <a:round/>
            </a:ln>
            <a:effectLst/>
          </c:spPr>
        </c:majorGridlines>
        <c:numFmt formatCode="General" sourceLinked="1"/>
        <c:maj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483200"/>
        <c:crosses val="autoZero"/>
        <c:crossBetween val="midCat"/>
      </c:valAx>
      <c:valAx>
        <c:axId val="114483200"/>
        <c:scaling>
          <c:orientation val="minMax"/>
        </c:scaling>
        <c:axPos val="l"/>
        <c:majorGridlines>
          <c:spPr>
            <a:ln w="9525" cap="flat" cmpd="sng" algn="ctr">
              <a:solidFill>
                <a:schemeClr val="tx1">
                  <a:lumMod val="15000"/>
                  <a:lumOff val="85000"/>
                </a:schemeClr>
              </a:solidFill>
              <a:round/>
            </a:ln>
            <a:effectLst/>
          </c:spPr>
        </c:majorGridlines>
        <c:numFmt formatCode="General" sourceLinked="1"/>
        <c:maj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4477312"/>
        <c:crosses val="autoZero"/>
        <c:crossBetween val="midCat"/>
      </c:valAx>
      <c:spPr>
        <a:noFill/>
        <a:ln>
          <a:noFill/>
        </a:ln>
        <a:effectLst/>
      </c:spPr>
    </c:plotArea>
    <c:plotVisOnly val="1"/>
    <c:dispBlanksAs val="gap"/>
  </c:chart>
  <c:spPr>
    <a:noFill/>
    <a:ln>
      <a:noFill/>
    </a:ln>
    <a:effectLst/>
  </c:spPr>
  <c:txPr>
    <a:bodyPr/>
    <a:lstStyle/>
    <a:p>
      <a:pPr>
        <a:defRPr/>
      </a:pPr>
      <a:endParaRPr lang="en-US"/>
    </a:p>
  </c:txPr>
  <c:externalData r:id="rId1"/>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eg>
</file>

<file path=ppt/media/image2.jpeg>
</file>

<file path=ppt/media/image3.jpeg>
</file>

<file path=ppt/media/image4.png>
</file>

<file path=ppt/media/image5.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AU"/>
          </a:p>
        </p:txBody>
      </p:sp>
      <p:sp>
        <p:nvSpPr>
          <p:cNvPr id="4" name="Date Placeholder 3"/>
          <p:cNvSpPr>
            <a:spLocks noGrp="1"/>
          </p:cNvSpPr>
          <p:nvPr>
            <p:ph type="dt" sz="half" idx="10"/>
          </p:nvPr>
        </p:nvSpPr>
        <p:spPr/>
        <p:txBody>
          <a:bodyPr/>
          <a:lstStyle/>
          <a:p>
            <a:fld id="{88C3AF44-34A6-41A5-9259-1CFD24AE0744}" type="datetimeFigureOut">
              <a:rPr lang="en-AU" smtClean="0"/>
              <a:pPr/>
              <a:t>22/02/2014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22782134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88C3AF44-34A6-41A5-9259-1CFD24AE0744}" type="datetimeFigureOut">
              <a:rPr lang="en-AU" smtClean="0"/>
              <a:pPr/>
              <a:t>22/02/2014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3575187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88C3AF44-34A6-41A5-9259-1CFD24AE0744}" type="datetimeFigureOut">
              <a:rPr lang="en-AU" smtClean="0"/>
              <a:pPr/>
              <a:t>22/02/2014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854555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10"/>
          </p:nvPr>
        </p:nvSpPr>
        <p:spPr/>
        <p:txBody>
          <a:bodyPr/>
          <a:lstStyle/>
          <a:p>
            <a:fld id="{88C3AF44-34A6-41A5-9259-1CFD24AE0744}" type="datetimeFigureOut">
              <a:rPr lang="en-AU" smtClean="0"/>
              <a:pPr/>
              <a:t>22/02/2014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1513109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8C3AF44-34A6-41A5-9259-1CFD24AE0744}" type="datetimeFigureOut">
              <a:rPr lang="en-AU" smtClean="0"/>
              <a:pPr/>
              <a:t>22/02/2014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31093579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Date Placeholder 4"/>
          <p:cNvSpPr>
            <a:spLocks noGrp="1"/>
          </p:cNvSpPr>
          <p:nvPr>
            <p:ph type="dt" sz="half" idx="10"/>
          </p:nvPr>
        </p:nvSpPr>
        <p:spPr/>
        <p:txBody>
          <a:bodyPr/>
          <a:lstStyle/>
          <a:p>
            <a:fld id="{88C3AF44-34A6-41A5-9259-1CFD24AE0744}" type="datetimeFigureOut">
              <a:rPr lang="en-AU" smtClean="0"/>
              <a:pPr/>
              <a:t>22/02/2014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28258941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7" name="Date Placeholder 6"/>
          <p:cNvSpPr>
            <a:spLocks noGrp="1"/>
          </p:cNvSpPr>
          <p:nvPr>
            <p:ph type="dt" sz="half" idx="10"/>
          </p:nvPr>
        </p:nvSpPr>
        <p:spPr/>
        <p:txBody>
          <a:bodyPr/>
          <a:lstStyle/>
          <a:p>
            <a:fld id="{88C3AF44-34A6-41A5-9259-1CFD24AE0744}" type="datetimeFigureOut">
              <a:rPr lang="en-AU" smtClean="0"/>
              <a:pPr/>
              <a:t>22/02/2014</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25483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AU"/>
          </a:p>
        </p:txBody>
      </p:sp>
      <p:sp>
        <p:nvSpPr>
          <p:cNvPr id="3" name="Date Placeholder 2"/>
          <p:cNvSpPr>
            <a:spLocks noGrp="1"/>
          </p:cNvSpPr>
          <p:nvPr>
            <p:ph type="dt" sz="half" idx="10"/>
          </p:nvPr>
        </p:nvSpPr>
        <p:spPr/>
        <p:txBody>
          <a:bodyPr/>
          <a:lstStyle/>
          <a:p>
            <a:fld id="{88C3AF44-34A6-41A5-9259-1CFD24AE0744}" type="datetimeFigureOut">
              <a:rPr lang="en-AU" smtClean="0"/>
              <a:pPr/>
              <a:t>22/02/2014</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42561039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C3AF44-34A6-41A5-9259-1CFD24AE0744}" type="datetimeFigureOut">
              <a:rPr lang="en-AU" smtClean="0"/>
              <a:pPr/>
              <a:t>22/02/2014</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2698597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C3AF44-34A6-41A5-9259-1CFD24AE0744}" type="datetimeFigureOut">
              <a:rPr lang="en-AU" smtClean="0"/>
              <a:pPr/>
              <a:t>22/02/2014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4253746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8C3AF44-34A6-41A5-9259-1CFD24AE0744}" type="datetimeFigureOut">
              <a:rPr lang="en-AU" smtClean="0"/>
              <a:pPr/>
              <a:t>22/02/2014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2300912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gs>
            <a:gs pos="35000">
              <a:schemeClr val="accent1">
                <a:lumMod val="0"/>
                <a:lumOff val="100000"/>
              </a:schemeClr>
            </a:gs>
            <a:gs pos="100000">
              <a:schemeClr val="accent1">
                <a:lumMod val="75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C3AF44-34A6-41A5-9259-1CFD24AE0744}" type="datetimeFigureOut">
              <a:rPr lang="en-AU" smtClean="0"/>
              <a:pPr/>
              <a:t>22/02/2014</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EAC953-54B3-4D6E-8218-D19459A901AD}" type="slidenum">
              <a:rPr lang="en-AU" smtClean="0"/>
              <a:pPr/>
              <a:t>‹#›</a:t>
            </a:fld>
            <a:endParaRPr lang="en-AU"/>
          </a:p>
        </p:txBody>
      </p:sp>
    </p:spTree>
    <p:extLst>
      <p:ext uri="{BB962C8B-B14F-4D97-AF65-F5344CB8AC3E}">
        <p14:creationId xmlns:p14="http://schemas.microsoft.com/office/powerpoint/2010/main" xmlns="" val="2265958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7.xml"/><Relationship Id="rId4" Type="http://schemas.openxmlformats.org/officeDocument/2006/relationships/chart" Target="../charts/char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426553" y="495946"/>
            <a:ext cx="5486400" cy="584775"/>
          </a:xfrm>
          <a:prstGeom prst="rect">
            <a:avLst/>
          </a:prstGeom>
          <a:noFill/>
        </p:spPr>
        <p:txBody>
          <a:bodyPr wrap="square" rtlCol="0">
            <a:spAutoFit/>
          </a:bodyPr>
          <a:lstStyle/>
          <a:p>
            <a:r>
              <a:rPr lang="en-AU" sz="3200" b="1" dirty="0" smtClean="0">
                <a:latin typeface="Gungsuh" panose="02030600000101010101" pitchFamily="18" charset="-127"/>
                <a:ea typeface="Gungsuh" panose="02030600000101010101" pitchFamily="18" charset="-127"/>
              </a:rPr>
              <a:t>Create your own ice age</a:t>
            </a:r>
            <a:endParaRPr lang="en-AU" sz="3200" b="1" dirty="0">
              <a:latin typeface="Gungsuh" panose="02030600000101010101" pitchFamily="18" charset="-127"/>
              <a:ea typeface="Gungsuh" panose="02030600000101010101" pitchFamily="18" charset="-127"/>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690739" y="1220899"/>
            <a:ext cx="4958029" cy="5060467"/>
          </a:xfrm>
          <a:prstGeom prst="rect">
            <a:avLst/>
          </a:prstGeom>
        </p:spPr>
      </p:pic>
      <p:pic>
        <p:nvPicPr>
          <p:cNvPr id="7" name="Picture 6"/>
          <p:cNvPicPr>
            <a:picLocks noChangeAspect="1"/>
          </p:cNvPicPr>
          <p:nvPr/>
        </p:nvPicPr>
        <p:blipFill rotWithShape="1">
          <a:blip r:embed="rId3" cstate="print">
            <a:extLst>
              <a:ext uri="{28A0092B-C50C-407E-A947-70E740481C1C}">
                <a14:useLocalDpi xmlns:a14="http://schemas.microsoft.com/office/drawing/2010/main" xmlns="" val="0"/>
              </a:ext>
            </a:extLst>
          </a:blip>
          <a:srcRect l="30491"/>
          <a:stretch/>
        </p:blipFill>
        <p:spPr>
          <a:xfrm>
            <a:off x="8648768" y="1240271"/>
            <a:ext cx="3420578" cy="3299347"/>
          </a:xfrm>
          <a:prstGeom prst="rect">
            <a:avLst/>
          </a:prstGeom>
        </p:spPr>
      </p:pic>
      <p:pic>
        <p:nvPicPr>
          <p:cNvPr id="8" name="Picture 7"/>
          <p:cNvPicPr>
            <a:picLocks noChangeAspect="1"/>
          </p:cNvPicPr>
          <p:nvPr/>
        </p:nvPicPr>
        <p:blipFill rotWithShape="1">
          <a:blip r:embed="rId4" cstate="print">
            <a:extLst>
              <a:ext uri="{28A0092B-C50C-407E-A947-70E740481C1C}">
                <a14:useLocalDpi xmlns:a14="http://schemas.microsoft.com/office/drawing/2010/main" xmlns="" val="0"/>
              </a:ext>
            </a:extLst>
          </a:blip>
          <a:srcRect b="10195"/>
          <a:stretch/>
        </p:blipFill>
        <p:spPr>
          <a:xfrm>
            <a:off x="0" y="1220899"/>
            <a:ext cx="3690739" cy="3366599"/>
          </a:xfrm>
          <a:prstGeom prst="rect">
            <a:avLst/>
          </a:prstGeom>
        </p:spPr>
      </p:pic>
    </p:spTree>
    <p:extLst>
      <p:ext uri="{BB962C8B-B14F-4D97-AF65-F5344CB8AC3E}">
        <p14:creationId xmlns:p14="http://schemas.microsoft.com/office/powerpoint/2010/main" xmlns="" val="34533223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37260" y="213360"/>
            <a:ext cx="6659880" cy="369332"/>
          </a:xfrm>
          <a:prstGeom prst="rect">
            <a:avLst/>
          </a:prstGeom>
          <a:noFill/>
        </p:spPr>
        <p:txBody>
          <a:bodyPr wrap="square" rtlCol="0">
            <a:spAutoFit/>
          </a:bodyPr>
          <a:lstStyle/>
          <a:p>
            <a:r>
              <a:rPr lang="en-AU" dirty="0" smtClean="0"/>
              <a:t>Resulting end screens</a:t>
            </a:r>
            <a:endParaRPr lang="en-AU" dirty="0"/>
          </a:p>
        </p:txBody>
      </p:sp>
      <p:graphicFrame>
        <p:nvGraphicFramePr>
          <p:cNvPr id="4" name="Table 3"/>
          <p:cNvGraphicFramePr>
            <a:graphicFrameLocks noGrp="1"/>
          </p:cNvGraphicFramePr>
          <p:nvPr/>
        </p:nvGraphicFramePr>
        <p:xfrm>
          <a:off x="1341121" y="1319054"/>
          <a:ext cx="9503032" cy="814546"/>
        </p:xfrm>
        <a:graphic>
          <a:graphicData uri="http://schemas.openxmlformats.org/drawingml/2006/table">
            <a:tbl>
              <a:tblPr/>
              <a:tblGrid>
                <a:gridCol w="1226197"/>
                <a:gridCol w="1226197"/>
                <a:gridCol w="1226197"/>
                <a:gridCol w="1226197"/>
                <a:gridCol w="1532748"/>
                <a:gridCol w="1532748"/>
                <a:gridCol w="1532748"/>
              </a:tblGrid>
              <a:tr h="407273">
                <a:tc gridSpan="2">
                  <a:txBody>
                    <a:bodyPr/>
                    <a:lstStyle/>
                    <a:p>
                      <a:pPr algn="l" fontAlgn="b"/>
                      <a:r>
                        <a:rPr lang="en-AU" sz="2400" b="0" i="0" u="none" strike="noStrike" dirty="0">
                          <a:solidFill>
                            <a:srgbClr val="000000"/>
                          </a:solidFill>
                          <a:effectLst/>
                          <a:latin typeface="Calibri" panose="020F0502020204030204" pitchFamily="34" charset="0"/>
                        </a:rPr>
                        <a:t>interglacial</a:t>
                      </a:r>
                    </a:p>
                  </a:txBody>
                  <a:tcPr marL="16970" marR="16970" marT="16970" marB="0" anchor="b">
                    <a:lnL>
                      <a:noFill/>
                    </a:lnL>
                    <a:lnR>
                      <a:noFill/>
                    </a:lnR>
                    <a:lnT>
                      <a:noFill/>
                    </a:lnT>
                    <a:lnB>
                      <a:noFill/>
                    </a:lnB>
                  </a:tcPr>
                </a:tc>
                <a:tc hMerge="1">
                  <a:txBody>
                    <a:bodyPr/>
                    <a:lstStyle/>
                    <a:p>
                      <a:endParaRPr lang="en-AU"/>
                    </a:p>
                  </a:txBody>
                  <a:tcPr/>
                </a:tc>
                <a:tc gridSpan="2">
                  <a:txBody>
                    <a:bodyPr/>
                    <a:lstStyle/>
                    <a:p>
                      <a:pPr algn="l" fontAlgn="b"/>
                      <a:r>
                        <a:rPr lang="en-AU" sz="2400" b="0" i="0" u="none" strike="noStrike" dirty="0" err="1">
                          <a:solidFill>
                            <a:srgbClr val="000000"/>
                          </a:solidFill>
                          <a:effectLst/>
                          <a:latin typeface="Calibri" panose="020F0502020204030204" pitchFamily="34" charset="0"/>
                        </a:rPr>
                        <a:t>interstadial</a:t>
                      </a:r>
                      <a:endParaRPr lang="en-AU" sz="2400" b="0" i="0" u="none" strike="noStrike" dirty="0">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hMerge="1">
                  <a:txBody>
                    <a:bodyPr/>
                    <a:lstStyle/>
                    <a:p>
                      <a:endParaRPr lang="en-AU"/>
                    </a:p>
                  </a:txBody>
                  <a:tcPr/>
                </a:tc>
                <a:tc>
                  <a:txBody>
                    <a:bodyPr/>
                    <a:lstStyle/>
                    <a:p>
                      <a:pPr algn="l" fontAlgn="b"/>
                      <a:r>
                        <a:rPr lang="en-AU" sz="2400" b="0" i="0" u="none" strike="noStrike">
                          <a:solidFill>
                            <a:srgbClr val="000000"/>
                          </a:solidFill>
                          <a:effectLst/>
                          <a:latin typeface="Calibri" panose="020F0502020204030204" pitchFamily="34" charset="0"/>
                        </a:rPr>
                        <a:t>stadial</a:t>
                      </a:r>
                    </a:p>
                  </a:txBody>
                  <a:tcPr marL="16970" marR="16970" marT="16970" marB="0" anchor="b">
                    <a:lnL>
                      <a:noFill/>
                    </a:lnL>
                    <a:lnR>
                      <a:noFill/>
                    </a:lnR>
                    <a:lnT>
                      <a:noFill/>
                    </a:lnT>
                    <a:lnB>
                      <a:noFill/>
                    </a:lnB>
                  </a:tcPr>
                </a:tc>
                <a:tc>
                  <a:txBody>
                    <a:bodyPr/>
                    <a:lstStyle/>
                    <a:p>
                      <a:pPr algn="l" fontAlgn="b"/>
                      <a:endParaRPr lang="en-AU" sz="2400" b="0" i="0" u="none" strike="noStrike">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a:txBody>
                    <a:bodyPr/>
                    <a:lstStyle/>
                    <a:p>
                      <a:pPr algn="l" fontAlgn="b"/>
                      <a:r>
                        <a:rPr lang="en-AU" sz="2400" b="0" i="0" u="none" strike="noStrike">
                          <a:solidFill>
                            <a:srgbClr val="000000"/>
                          </a:solidFill>
                          <a:effectLst/>
                          <a:latin typeface="Calibri" panose="020F0502020204030204" pitchFamily="34" charset="0"/>
                        </a:rPr>
                        <a:t>glacial</a:t>
                      </a:r>
                    </a:p>
                  </a:txBody>
                  <a:tcPr marL="16970" marR="16970" marT="16970" marB="0" anchor="b">
                    <a:lnL>
                      <a:noFill/>
                    </a:lnL>
                    <a:lnR>
                      <a:noFill/>
                    </a:lnR>
                    <a:lnT>
                      <a:noFill/>
                    </a:lnT>
                    <a:lnB>
                      <a:noFill/>
                    </a:lnB>
                  </a:tcPr>
                </a:tc>
              </a:tr>
              <a:tr h="407273">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0000"/>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4B084"/>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E699"/>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EDEDED"/>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DDEBF7"/>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9BC2E6"/>
                    </a:solidFill>
                  </a:tcPr>
                </a:tc>
                <a:tc>
                  <a:txBody>
                    <a:bodyPr/>
                    <a:lstStyle/>
                    <a:p>
                      <a:pPr algn="l" fontAlgn="b"/>
                      <a:r>
                        <a:rPr lang="en-AU" sz="2400" b="0" i="0" u="none" strike="noStrike" dirty="0">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1F4E78"/>
                    </a:solidFill>
                  </a:tcPr>
                </a:tc>
              </a:tr>
            </a:tbl>
          </a:graphicData>
        </a:graphic>
      </p:graphicFrame>
      <p:sp>
        <p:nvSpPr>
          <p:cNvPr id="5" name="TextBox 4"/>
          <p:cNvSpPr txBox="1"/>
          <p:nvPr/>
        </p:nvSpPr>
        <p:spPr>
          <a:xfrm>
            <a:off x="1737360" y="780812"/>
            <a:ext cx="2529840" cy="400110"/>
          </a:xfrm>
          <a:prstGeom prst="rect">
            <a:avLst/>
          </a:prstGeom>
          <a:noFill/>
        </p:spPr>
        <p:txBody>
          <a:bodyPr wrap="square" rtlCol="0">
            <a:spAutoFit/>
          </a:bodyPr>
          <a:lstStyle/>
          <a:p>
            <a:r>
              <a:rPr lang="en-AU" sz="2000" b="1" dirty="0" smtClean="0">
                <a:latin typeface="Gungsuh" panose="02030600000101010101" pitchFamily="18" charset="-127"/>
                <a:ea typeface="Gungsuh" panose="02030600000101010101" pitchFamily="18" charset="-127"/>
              </a:rPr>
              <a:t>You created a</a:t>
            </a:r>
            <a:endParaRPr lang="en-AU" sz="2000" b="1" dirty="0">
              <a:latin typeface="Gungsuh" panose="02030600000101010101" pitchFamily="18" charset="-127"/>
              <a:ea typeface="Gungsuh" panose="02030600000101010101" pitchFamily="18" charset="-127"/>
            </a:endParaRPr>
          </a:p>
        </p:txBody>
      </p:sp>
      <p:sp>
        <p:nvSpPr>
          <p:cNvPr id="7" name="5-Point Star 6"/>
          <p:cNvSpPr/>
          <p:nvPr/>
        </p:nvSpPr>
        <p:spPr>
          <a:xfrm>
            <a:off x="4030980" y="1691640"/>
            <a:ext cx="472440" cy="472440"/>
          </a:xfrm>
          <a:prstGeom prst="star5">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p:cNvSpPr txBox="1"/>
          <p:nvPr/>
        </p:nvSpPr>
        <p:spPr>
          <a:xfrm>
            <a:off x="918210" y="3021520"/>
            <a:ext cx="3040380" cy="1477328"/>
          </a:xfrm>
          <a:prstGeom prst="rect">
            <a:avLst/>
          </a:prstGeom>
          <a:noFill/>
        </p:spPr>
        <p:txBody>
          <a:bodyPr wrap="square" rtlCol="0">
            <a:spAutoFit/>
          </a:bodyPr>
          <a:lstStyle/>
          <a:p>
            <a:r>
              <a:rPr lang="en-AU" dirty="0" smtClean="0"/>
              <a:t>You need to rethink your ideas regarding which conditions would produce the greatest cooling – then have another go</a:t>
            </a:r>
            <a:endParaRPr lang="en-AU" dirty="0"/>
          </a:p>
        </p:txBody>
      </p:sp>
      <p:sp>
        <p:nvSpPr>
          <p:cNvPr id="8" name="TextBox 7"/>
          <p:cNvSpPr txBox="1"/>
          <p:nvPr/>
        </p:nvSpPr>
        <p:spPr>
          <a:xfrm>
            <a:off x="1779651" y="4817679"/>
            <a:ext cx="1615440" cy="1077218"/>
          </a:xfrm>
          <a:prstGeom prst="rect">
            <a:avLst/>
          </a:prstGeom>
          <a:solidFill>
            <a:srgbClr val="FF0000"/>
          </a:solidFill>
          <a:ln>
            <a:solidFill>
              <a:schemeClr val="tx1"/>
            </a:solidFill>
          </a:ln>
        </p:spPr>
        <p:txBody>
          <a:bodyPr wrap="square" rtlCol="0">
            <a:spAutoFit/>
          </a:bodyPr>
          <a:lstStyle/>
          <a:p>
            <a:r>
              <a:rPr lang="en-AU" sz="3200" b="1" dirty="0" smtClean="0">
                <a:latin typeface="Gungsuh" panose="02030600000101010101" pitchFamily="18" charset="-127"/>
                <a:ea typeface="Gungsuh" panose="02030600000101010101" pitchFamily="18" charset="-127"/>
              </a:rPr>
              <a:t>Start again</a:t>
            </a:r>
            <a:endParaRPr lang="en-AU" sz="3200" b="1" dirty="0">
              <a:latin typeface="Gungsuh" panose="02030600000101010101" pitchFamily="18" charset="-127"/>
              <a:ea typeface="Gungsuh" panose="02030600000101010101" pitchFamily="18" charset="-127"/>
            </a:endParaRPr>
          </a:p>
        </p:txBody>
      </p:sp>
    </p:spTree>
    <p:extLst>
      <p:ext uri="{BB962C8B-B14F-4D97-AF65-F5344CB8AC3E}">
        <p14:creationId xmlns:p14="http://schemas.microsoft.com/office/powerpoint/2010/main" xmlns="" val="987773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37260" y="213360"/>
            <a:ext cx="6659880" cy="369332"/>
          </a:xfrm>
          <a:prstGeom prst="rect">
            <a:avLst/>
          </a:prstGeom>
          <a:noFill/>
        </p:spPr>
        <p:txBody>
          <a:bodyPr wrap="square" rtlCol="0">
            <a:spAutoFit/>
          </a:bodyPr>
          <a:lstStyle/>
          <a:p>
            <a:r>
              <a:rPr lang="en-AU" dirty="0" smtClean="0"/>
              <a:t>Resulting end screens</a:t>
            </a:r>
            <a:endParaRPr lang="en-AU" dirty="0"/>
          </a:p>
        </p:txBody>
      </p:sp>
      <p:graphicFrame>
        <p:nvGraphicFramePr>
          <p:cNvPr id="4" name="Table 3"/>
          <p:cNvGraphicFramePr>
            <a:graphicFrameLocks noGrp="1"/>
          </p:cNvGraphicFramePr>
          <p:nvPr/>
        </p:nvGraphicFramePr>
        <p:xfrm>
          <a:off x="1341121" y="1319054"/>
          <a:ext cx="9503032" cy="814546"/>
        </p:xfrm>
        <a:graphic>
          <a:graphicData uri="http://schemas.openxmlformats.org/drawingml/2006/table">
            <a:tbl>
              <a:tblPr/>
              <a:tblGrid>
                <a:gridCol w="1226197"/>
                <a:gridCol w="1226197"/>
                <a:gridCol w="1226197"/>
                <a:gridCol w="1226197"/>
                <a:gridCol w="1532748"/>
                <a:gridCol w="1532748"/>
                <a:gridCol w="1532748"/>
              </a:tblGrid>
              <a:tr h="407273">
                <a:tc gridSpan="2">
                  <a:txBody>
                    <a:bodyPr/>
                    <a:lstStyle/>
                    <a:p>
                      <a:pPr algn="l" fontAlgn="b"/>
                      <a:r>
                        <a:rPr lang="en-AU" sz="2400" b="0" i="0" u="none" strike="noStrike" dirty="0">
                          <a:solidFill>
                            <a:srgbClr val="000000"/>
                          </a:solidFill>
                          <a:effectLst/>
                          <a:latin typeface="Calibri" panose="020F0502020204030204" pitchFamily="34" charset="0"/>
                        </a:rPr>
                        <a:t>interglacial</a:t>
                      </a:r>
                    </a:p>
                  </a:txBody>
                  <a:tcPr marL="16970" marR="16970" marT="16970" marB="0" anchor="b">
                    <a:lnL>
                      <a:noFill/>
                    </a:lnL>
                    <a:lnR>
                      <a:noFill/>
                    </a:lnR>
                    <a:lnT>
                      <a:noFill/>
                    </a:lnT>
                    <a:lnB>
                      <a:noFill/>
                    </a:lnB>
                  </a:tcPr>
                </a:tc>
                <a:tc hMerge="1">
                  <a:txBody>
                    <a:bodyPr/>
                    <a:lstStyle/>
                    <a:p>
                      <a:endParaRPr lang="en-AU"/>
                    </a:p>
                  </a:txBody>
                  <a:tcPr/>
                </a:tc>
                <a:tc gridSpan="2">
                  <a:txBody>
                    <a:bodyPr/>
                    <a:lstStyle/>
                    <a:p>
                      <a:pPr algn="l" fontAlgn="b"/>
                      <a:r>
                        <a:rPr lang="en-AU" sz="2400" b="0" i="0" u="none" strike="noStrike" dirty="0" err="1">
                          <a:solidFill>
                            <a:srgbClr val="000000"/>
                          </a:solidFill>
                          <a:effectLst/>
                          <a:latin typeface="Calibri" panose="020F0502020204030204" pitchFamily="34" charset="0"/>
                        </a:rPr>
                        <a:t>interstadial</a:t>
                      </a:r>
                      <a:endParaRPr lang="en-AU" sz="2400" b="0" i="0" u="none" strike="noStrike" dirty="0">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hMerge="1">
                  <a:txBody>
                    <a:bodyPr/>
                    <a:lstStyle/>
                    <a:p>
                      <a:endParaRPr lang="en-AU"/>
                    </a:p>
                  </a:txBody>
                  <a:tcPr/>
                </a:tc>
                <a:tc>
                  <a:txBody>
                    <a:bodyPr/>
                    <a:lstStyle/>
                    <a:p>
                      <a:pPr algn="l" fontAlgn="b"/>
                      <a:r>
                        <a:rPr lang="en-AU" sz="2400" b="0" i="0" u="none" strike="noStrike">
                          <a:solidFill>
                            <a:srgbClr val="000000"/>
                          </a:solidFill>
                          <a:effectLst/>
                          <a:latin typeface="Calibri" panose="020F0502020204030204" pitchFamily="34" charset="0"/>
                        </a:rPr>
                        <a:t>stadial</a:t>
                      </a:r>
                    </a:p>
                  </a:txBody>
                  <a:tcPr marL="16970" marR="16970" marT="16970" marB="0" anchor="b">
                    <a:lnL>
                      <a:noFill/>
                    </a:lnL>
                    <a:lnR>
                      <a:noFill/>
                    </a:lnR>
                    <a:lnT>
                      <a:noFill/>
                    </a:lnT>
                    <a:lnB>
                      <a:noFill/>
                    </a:lnB>
                  </a:tcPr>
                </a:tc>
                <a:tc>
                  <a:txBody>
                    <a:bodyPr/>
                    <a:lstStyle/>
                    <a:p>
                      <a:pPr algn="l" fontAlgn="b"/>
                      <a:endParaRPr lang="en-AU" sz="2400" b="0" i="0" u="none" strike="noStrike">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a:txBody>
                    <a:bodyPr/>
                    <a:lstStyle/>
                    <a:p>
                      <a:pPr algn="l" fontAlgn="b"/>
                      <a:r>
                        <a:rPr lang="en-AU" sz="2400" b="0" i="0" u="none" strike="noStrike">
                          <a:solidFill>
                            <a:srgbClr val="000000"/>
                          </a:solidFill>
                          <a:effectLst/>
                          <a:latin typeface="Calibri" panose="020F0502020204030204" pitchFamily="34" charset="0"/>
                        </a:rPr>
                        <a:t>glacial</a:t>
                      </a:r>
                    </a:p>
                  </a:txBody>
                  <a:tcPr marL="16970" marR="16970" marT="16970" marB="0" anchor="b">
                    <a:lnL>
                      <a:noFill/>
                    </a:lnL>
                    <a:lnR>
                      <a:noFill/>
                    </a:lnR>
                    <a:lnT>
                      <a:noFill/>
                    </a:lnT>
                    <a:lnB>
                      <a:noFill/>
                    </a:lnB>
                  </a:tcPr>
                </a:tc>
              </a:tr>
              <a:tr h="407273">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0000"/>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4B084"/>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E699"/>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EDEDED"/>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DDEBF7"/>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9BC2E6"/>
                    </a:solidFill>
                  </a:tcPr>
                </a:tc>
                <a:tc>
                  <a:txBody>
                    <a:bodyPr/>
                    <a:lstStyle/>
                    <a:p>
                      <a:pPr algn="l" fontAlgn="b"/>
                      <a:r>
                        <a:rPr lang="en-AU" sz="2400" b="0" i="0" u="none" strike="noStrike" dirty="0">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1F4E78"/>
                    </a:solidFill>
                  </a:tcPr>
                </a:tc>
              </a:tr>
            </a:tbl>
          </a:graphicData>
        </a:graphic>
      </p:graphicFrame>
      <p:sp>
        <p:nvSpPr>
          <p:cNvPr id="5" name="TextBox 4"/>
          <p:cNvSpPr txBox="1"/>
          <p:nvPr/>
        </p:nvSpPr>
        <p:spPr>
          <a:xfrm>
            <a:off x="1737360" y="780812"/>
            <a:ext cx="2529840" cy="400110"/>
          </a:xfrm>
          <a:prstGeom prst="rect">
            <a:avLst/>
          </a:prstGeom>
          <a:noFill/>
        </p:spPr>
        <p:txBody>
          <a:bodyPr wrap="square" rtlCol="0">
            <a:spAutoFit/>
          </a:bodyPr>
          <a:lstStyle/>
          <a:p>
            <a:r>
              <a:rPr lang="en-AU" sz="2000" b="1" dirty="0" smtClean="0">
                <a:latin typeface="Gungsuh" panose="02030600000101010101" pitchFamily="18" charset="-127"/>
                <a:ea typeface="Gungsuh" panose="02030600000101010101" pitchFamily="18" charset="-127"/>
              </a:rPr>
              <a:t>You created a</a:t>
            </a:r>
            <a:endParaRPr lang="en-AU" sz="2000" b="1" dirty="0">
              <a:latin typeface="Gungsuh" panose="02030600000101010101" pitchFamily="18" charset="-127"/>
              <a:ea typeface="Gungsuh" panose="02030600000101010101" pitchFamily="18" charset="-127"/>
            </a:endParaRPr>
          </a:p>
        </p:txBody>
      </p:sp>
      <p:sp>
        <p:nvSpPr>
          <p:cNvPr id="7" name="5-Point Star 6"/>
          <p:cNvSpPr/>
          <p:nvPr/>
        </p:nvSpPr>
        <p:spPr>
          <a:xfrm>
            <a:off x="5273040" y="1645920"/>
            <a:ext cx="472440" cy="472440"/>
          </a:xfrm>
          <a:prstGeom prst="star5">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p:cNvSpPr txBox="1"/>
          <p:nvPr/>
        </p:nvSpPr>
        <p:spPr>
          <a:xfrm>
            <a:off x="918210" y="3021520"/>
            <a:ext cx="3040380" cy="1477328"/>
          </a:xfrm>
          <a:prstGeom prst="rect">
            <a:avLst/>
          </a:prstGeom>
          <a:noFill/>
        </p:spPr>
        <p:txBody>
          <a:bodyPr wrap="square" rtlCol="0">
            <a:spAutoFit/>
          </a:bodyPr>
          <a:lstStyle/>
          <a:p>
            <a:r>
              <a:rPr lang="en-AU" dirty="0" smtClean="0"/>
              <a:t>You need to rethink your ideas regarding which conditions would produce the greatest cooling – then have another go</a:t>
            </a:r>
            <a:endParaRPr lang="en-AU" dirty="0"/>
          </a:p>
        </p:txBody>
      </p:sp>
      <p:sp>
        <p:nvSpPr>
          <p:cNvPr id="8" name="TextBox 7"/>
          <p:cNvSpPr txBox="1"/>
          <p:nvPr/>
        </p:nvSpPr>
        <p:spPr>
          <a:xfrm>
            <a:off x="1779651" y="4817679"/>
            <a:ext cx="1615440" cy="1077218"/>
          </a:xfrm>
          <a:prstGeom prst="rect">
            <a:avLst/>
          </a:prstGeom>
          <a:solidFill>
            <a:srgbClr val="FF0000"/>
          </a:solidFill>
          <a:ln>
            <a:solidFill>
              <a:schemeClr val="tx1"/>
            </a:solidFill>
          </a:ln>
        </p:spPr>
        <p:txBody>
          <a:bodyPr wrap="square" rtlCol="0">
            <a:spAutoFit/>
          </a:bodyPr>
          <a:lstStyle/>
          <a:p>
            <a:r>
              <a:rPr lang="en-AU" sz="3200" b="1" dirty="0" smtClean="0">
                <a:latin typeface="Gungsuh" panose="02030600000101010101" pitchFamily="18" charset="-127"/>
                <a:ea typeface="Gungsuh" panose="02030600000101010101" pitchFamily="18" charset="-127"/>
              </a:rPr>
              <a:t>Start again</a:t>
            </a:r>
            <a:endParaRPr lang="en-AU" sz="3200" b="1" dirty="0">
              <a:latin typeface="Gungsuh" panose="02030600000101010101" pitchFamily="18" charset="-127"/>
              <a:ea typeface="Gungsuh" panose="02030600000101010101" pitchFamily="18" charset="-127"/>
            </a:endParaRPr>
          </a:p>
        </p:txBody>
      </p:sp>
    </p:spTree>
    <p:extLst>
      <p:ext uri="{BB962C8B-B14F-4D97-AF65-F5344CB8AC3E}">
        <p14:creationId xmlns:p14="http://schemas.microsoft.com/office/powerpoint/2010/main" xmlns="" val="13443525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37260" y="213360"/>
            <a:ext cx="6659880" cy="369332"/>
          </a:xfrm>
          <a:prstGeom prst="rect">
            <a:avLst/>
          </a:prstGeom>
          <a:noFill/>
        </p:spPr>
        <p:txBody>
          <a:bodyPr wrap="square" rtlCol="0">
            <a:spAutoFit/>
          </a:bodyPr>
          <a:lstStyle/>
          <a:p>
            <a:r>
              <a:rPr lang="en-AU" dirty="0" smtClean="0"/>
              <a:t>Resulting end screens</a:t>
            </a:r>
            <a:endParaRPr lang="en-AU" dirty="0"/>
          </a:p>
        </p:txBody>
      </p:sp>
      <p:graphicFrame>
        <p:nvGraphicFramePr>
          <p:cNvPr id="4" name="Table 3"/>
          <p:cNvGraphicFramePr>
            <a:graphicFrameLocks noGrp="1"/>
          </p:cNvGraphicFramePr>
          <p:nvPr/>
        </p:nvGraphicFramePr>
        <p:xfrm>
          <a:off x="1341121" y="1319054"/>
          <a:ext cx="9503032" cy="814546"/>
        </p:xfrm>
        <a:graphic>
          <a:graphicData uri="http://schemas.openxmlformats.org/drawingml/2006/table">
            <a:tbl>
              <a:tblPr/>
              <a:tblGrid>
                <a:gridCol w="1226197"/>
                <a:gridCol w="1226197"/>
                <a:gridCol w="1226197"/>
                <a:gridCol w="1226197"/>
                <a:gridCol w="1532748"/>
                <a:gridCol w="1532748"/>
                <a:gridCol w="1532748"/>
              </a:tblGrid>
              <a:tr h="407273">
                <a:tc gridSpan="2">
                  <a:txBody>
                    <a:bodyPr/>
                    <a:lstStyle/>
                    <a:p>
                      <a:pPr algn="l" fontAlgn="b"/>
                      <a:r>
                        <a:rPr lang="en-AU" sz="2400" b="0" i="0" u="none" strike="noStrike" dirty="0">
                          <a:solidFill>
                            <a:srgbClr val="000000"/>
                          </a:solidFill>
                          <a:effectLst/>
                          <a:latin typeface="Calibri" panose="020F0502020204030204" pitchFamily="34" charset="0"/>
                        </a:rPr>
                        <a:t>interglacial</a:t>
                      </a:r>
                    </a:p>
                  </a:txBody>
                  <a:tcPr marL="16970" marR="16970" marT="16970" marB="0" anchor="b">
                    <a:lnL>
                      <a:noFill/>
                    </a:lnL>
                    <a:lnR>
                      <a:noFill/>
                    </a:lnR>
                    <a:lnT>
                      <a:noFill/>
                    </a:lnT>
                    <a:lnB>
                      <a:noFill/>
                    </a:lnB>
                  </a:tcPr>
                </a:tc>
                <a:tc hMerge="1">
                  <a:txBody>
                    <a:bodyPr/>
                    <a:lstStyle/>
                    <a:p>
                      <a:endParaRPr lang="en-AU"/>
                    </a:p>
                  </a:txBody>
                  <a:tcPr/>
                </a:tc>
                <a:tc gridSpan="2">
                  <a:txBody>
                    <a:bodyPr/>
                    <a:lstStyle/>
                    <a:p>
                      <a:pPr algn="l" fontAlgn="b"/>
                      <a:r>
                        <a:rPr lang="en-AU" sz="2400" b="0" i="0" u="none" strike="noStrike" dirty="0" err="1">
                          <a:solidFill>
                            <a:srgbClr val="000000"/>
                          </a:solidFill>
                          <a:effectLst/>
                          <a:latin typeface="Calibri" panose="020F0502020204030204" pitchFamily="34" charset="0"/>
                        </a:rPr>
                        <a:t>interstadial</a:t>
                      </a:r>
                      <a:endParaRPr lang="en-AU" sz="2400" b="0" i="0" u="none" strike="noStrike" dirty="0">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hMerge="1">
                  <a:txBody>
                    <a:bodyPr/>
                    <a:lstStyle/>
                    <a:p>
                      <a:endParaRPr lang="en-AU"/>
                    </a:p>
                  </a:txBody>
                  <a:tcPr/>
                </a:tc>
                <a:tc>
                  <a:txBody>
                    <a:bodyPr/>
                    <a:lstStyle/>
                    <a:p>
                      <a:pPr algn="l" fontAlgn="b"/>
                      <a:r>
                        <a:rPr lang="en-AU" sz="2400" b="0" i="0" u="none" strike="noStrike">
                          <a:solidFill>
                            <a:srgbClr val="000000"/>
                          </a:solidFill>
                          <a:effectLst/>
                          <a:latin typeface="Calibri" panose="020F0502020204030204" pitchFamily="34" charset="0"/>
                        </a:rPr>
                        <a:t>stadial</a:t>
                      </a:r>
                    </a:p>
                  </a:txBody>
                  <a:tcPr marL="16970" marR="16970" marT="16970" marB="0" anchor="b">
                    <a:lnL>
                      <a:noFill/>
                    </a:lnL>
                    <a:lnR>
                      <a:noFill/>
                    </a:lnR>
                    <a:lnT>
                      <a:noFill/>
                    </a:lnT>
                    <a:lnB>
                      <a:noFill/>
                    </a:lnB>
                  </a:tcPr>
                </a:tc>
                <a:tc>
                  <a:txBody>
                    <a:bodyPr/>
                    <a:lstStyle/>
                    <a:p>
                      <a:pPr algn="l" fontAlgn="b"/>
                      <a:endParaRPr lang="en-AU" sz="2400" b="0" i="0" u="none" strike="noStrike">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a:txBody>
                    <a:bodyPr/>
                    <a:lstStyle/>
                    <a:p>
                      <a:pPr algn="l" fontAlgn="b"/>
                      <a:r>
                        <a:rPr lang="en-AU" sz="2400" b="0" i="0" u="none" strike="noStrike">
                          <a:solidFill>
                            <a:srgbClr val="000000"/>
                          </a:solidFill>
                          <a:effectLst/>
                          <a:latin typeface="Calibri" panose="020F0502020204030204" pitchFamily="34" charset="0"/>
                        </a:rPr>
                        <a:t>glacial</a:t>
                      </a:r>
                    </a:p>
                  </a:txBody>
                  <a:tcPr marL="16970" marR="16970" marT="16970" marB="0" anchor="b">
                    <a:lnL>
                      <a:noFill/>
                    </a:lnL>
                    <a:lnR>
                      <a:noFill/>
                    </a:lnR>
                    <a:lnT>
                      <a:noFill/>
                    </a:lnT>
                    <a:lnB>
                      <a:noFill/>
                    </a:lnB>
                  </a:tcPr>
                </a:tc>
              </a:tr>
              <a:tr h="407273">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0000"/>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4B084"/>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E699"/>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EDEDED"/>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DDEBF7"/>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9BC2E6"/>
                    </a:solidFill>
                  </a:tcPr>
                </a:tc>
                <a:tc>
                  <a:txBody>
                    <a:bodyPr/>
                    <a:lstStyle/>
                    <a:p>
                      <a:pPr algn="l" fontAlgn="b"/>
                      <a:r>
                        <a:rPr lang="en-AU" sz="2400" b="0" i="0" u="none" strike="noStrike" dirty="0">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1F4E78"/>
                    </a:solidFill>
                  </a:tcPr>
                </a:tc>
              </a:tr>
            </a:tbl>
          </a:graphicData>
        </a:graphic>
      </p:graphicFrame>
      <p:sp>
        <p:nvSpPr>
          <p:cNvPr id="5" name="TextBox 4"/>
          <p:cNvSpPr txBox="1"/>
          <p:nvPr/>
        </p:nvSpPr>
        <p:spPr>
          <a:xfrm>
            <a:off x="1737360" y="780812"/>
            <a:ext cx="2529840" cy="400110"/>
          </a:xfrm>
          <a:prstGeom prst="rect">
            <a:avLst/>
          </a:prstGeom>
          <a:noFill/>
        </p:spPr>
        <p:txBody>
          <a:bodyPr wrap="square" rtlCol="0">
            <a:spAutoFit/>
          </a:bodyPr>
          <a:lstStyle/>
          <a:p>
            <a:r>
              <a:rPr lang="en-AU" sz="2000" b="1" dirty="0" smtClean="0">
                <a:latin typeface="Gungsuh" panose="02030600000101010101" pitchFamily="18" charset="-127"/>
                <a:ea typeface="Gungsuh" panose="02030600000101010101" pitchFamily="18" charset="-127"/>
              </a:rPr>
              <a:t>You created a</a:t>
            </a:r>
            <a:endParaRPr lang="en-AU" sz="2000" b="1" dirty="0">
              <a:latin typeface="Gungsuh" panose="02030600000101010101" pitchFamily="18" charset="-127"/>
              <a:ea typeface="Gungsuh" panose="02030600000101010101" pitchFamily="18" charset="-127"/>
            </a:endParaRPr>
          </a:p>
        </p:txBody>
      </p:sp>
      <p:sp>
        <p:nvSpPr>
          <p:cNvPr id="7" name="5-Point Star 6"/>
          <p:cNvSpPr/>
          <p:nvPr/>
        </p:nvSpPr>
        <p:spPr>
          <a:xfrm>
            <a:off x="6568440" y="1661160"/>
            <a:ext cx="472440" cy="472440"/>
          </a:xfrm>
          <a:prstGeom prst="star5">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p:cNvSpPr txBox="1"/>
          <p:nvPr/>
        </p:nvSpPr>
        <p:spPr>
          <a:xfrm>
            <a:off x="918210" y="3021520"/>
            <a:ext cx="3040380" cy="1477328"/>
          </a:xfrm>
          <a:prstGeom prst="rect">
            <a:avLst/>
          </a:prstGeom>
          <a:noFill/>
        </p:spPr>
        <p:txBody>
          <a:bodyPr wrap="square" rtlCol="0">
            <a:spAutoFit/>
          </a:bodyPr>
          <a:lstStyle/>
          <a:p>
            <a:r>
              <a:rPr lang="en-AU" dirty="0" smtClean="0"/>
              <a:t>You need to rethink your ideas regarding which conditions would produce the greatest cooling – then have another go</a:t>
            </a:r>
            <a:endParaRPr lang="en-AU" dirty="0"/>
          </a:p>
        </p:txBody>
      </p:sp>
      <p:sp>
        <p:nvSpPr>
          <p:cNvPr id="8" name="TextBox 7"/>
          <p:cNvSpPr txBox="1"/>
          <p:nvPr/>
        </p:nvSpPr>
        <p:spPr>
          <a:xfrm>
            <a:off x="1779651" y="4817679"/>
            <a:ext cx="1615440" cy="1077218"/>
          </a:xfrm>
          <a:prstGeom prst="rect">
            <a:avLst/>
          </a:prstGeom>
          <a:solidFill>
            <a:srgbClr val="FF0000"/>
          </a:solidFill>
          <a:ln>
            <a:solidFill>
              <a:schemeClr val="tx1"/>
            </a:solidFill>
          </a:ln>
        </p:spPr>
        <p:txBody>
          <a:bodyPr wrap="square" rtlCol="0">
            <a:spAutoFit/>
          </a:bodyPr>
          <a:lstStyle/>
          <a:p>
            <a:r>
              <a:rPr lang="en-AU" sz="3200" b="1" dirty="0" smtClean="0">
                <a:latin typeface="Gungsuh" panose="02030600000101010101" pitchFamily="18" charset="-127"/>
                <a:ea typeface="Gungsuh" panose="02030600000101010101" pitchFamily="18" charset="-127"/>
              </a:rPr>
              <a:t>Start again</a:t>
            </a:r>
            <a:endParaRPr lang="en-AU" sz="3200" b="1" dirty="0">
              <a:latin typeface="Gungsuh" panose="02030600000101010101" pitchFamily="18" charset="-127"/>
              <a:ea typeface="Gungsuh" panose="02030600000101010101" pitchFamily="18" charset="-127"/>
            </a:endParaRPr>
          </a:p>
        </p:txBody>
      </p:sp>
    </p:spTree>
    <p:extLst>
      <p:ext uri="{BB962C8B-B14F-4D97-AF65-F5344CB8AC3E}">
        <p14:creationId xmlns:p14="http://schemas.microsoft.com/office/powerpoint/2010/main" xmlns="" val="26961405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37260" y="213360"/>
            <a:ext cx="6659880" cy="369332"/>
          </a:xfrm>
          <a:prstGeom prst="rect">
            <a:avLst/>
          </a:prstGeom>
          <a:noFill/>
        </p:spPr>
        <p:txBody>
          <a:bodyPr wrap="square" rtlCol="0">
            <a:spAutoFit/>
          </a:bodyPr>
          <a:lstStyle/>
          <a:p>
            <a:r>
              <a:rPr lang="en-AU" dirty="0" smtClean="0"/>
              <a:t>Resulting end screens</a:t>
            </a:r>
            <a:endParaRPr lang="en-AU" dirty="0"/>
          </a:p>
        </p:txBody>
      </p:sp>
      <p:graphicFrame>
        <p:nvGraphicFramePr>
          <p:cNvPr id="4" name="Table 3"/>
          <p:cNvGraphicFramePr>
            <a:graphicFrameLocks noGrp="1"/>
          </p:cNvGraphicFramePr>
          <p:nvPr/>
        </p:nvGraphicFramePr>
        <p:xfrm>
          <a:off x="1341121" y="1319054"/>
          <a:ext cx="9503032" cy="814546"/>
        </p:xfrm>
        <a:graphic>
          <a:graphicData uri="http://schemas.openxmlformats.org/drawingml/2006/table">
            <a:tbl>
              <a:tblPr/>
              <a:tblGrid>
                <a:gridCol w="1226197"/>
                <a:gridCol w="1226197"/>
                <a:gridCol w="1226197"/>
                <a:gridCol w="1226197"/>
                <a:gridCol w="1532748"/>
                <a:gridCol w="1532748"/>
                <a:gridCol w="1532748"/>
              </a:tblGrid>
              <a:tr h="407273">
                <a:tc gridSpan="2">
                  <a:txBody>
                    <a:bodyPr/>
                    <a:lstStyle/>
                    <a:p>
                      <a:pPr algn="l" fontAlgn="b"/>
                      <a:r>
                        <a:rPr lang="en-AU" sz="2400" b="0" i="0" u="none" strike="noStrike" dirty="0">
                          <a:solidFill>
                            <a:srgbClr val="000000"/>
                          </a:solidFill>
                          <a:effectLst/>
                          <a:latin typeface="Calibri" panose="020F0502020204030204" pitchFamily="34" charset="0"/>
                        </a:rPr>
                        <a:t>interglacial</a:t>
                      </a:r>
                    </a:p>
                  </a:txBody>
                  <a:tcPr marL="16970" marR="16970" marT="16970" marB="0" anchor="b">
                    <a:lnL>
                      <a:noFill/>
                    </a:lnL>
                    <a:lnR>
                      <a:noFill/>
                    </a:lnR>
                    <a:lnT>
                      <a:noFill/>
                    </a:lnT>
                    <a:lnB>
                      <a:noFill/>
                    </a:lnB>
                  </a:tcPr>
                </a:tc>
                <a:tc hMerge="1">
                  <a:txBody>
                    <a:bodyPr/>
                    <a:lstStyle/>
                    <a:p>
                      <a:endParaRPr lang="en-AU"/>
                    </a:p>
                  </a:txBody>
                  <a:tcPr/>
                </a:tc>
                <a:tc gridSpan="2">
                  <a:txBody>
                    <a:bodyPr/>
                    <a:lstStyle/>
                    <a:p>
                      <a:pPr algn="l" fontAlgn="b"/>
                      <a:r>
                        <a:rPr lang="en-AU" sz="2400" b="0" i="0" u="none" strike="noStrike" dirty="0" err="1">
                          <a:solidFill>
                            <a:srgbClr val="000000"/>
                          </a:solidFill>
                          <a:effectLst/>
                          <a:latin typeface="Calibri" panose="020F0502020204030204" pitchFamily="34" charset="0"/>
                        </a:rPr>
                        <a:t>interstadial</a:t>
                      </a:r>
                      <a:endParaRPr lang="en-AU" sz="2400" b="0" i="0" u="none" strike="noStrike" dirty="0">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hMerge="1">
                  <a:txBody>
                    <a:bodyPr/>
                    <a:lstStyle/>
                    <a:p>
                      <a:endParaRPr lang="en-AU"/>
                    </a:p>
                  </a:txBody>
                  <a:tcPr/>
                </a:tc>
                <a:tc>
                  <a:txBody>
                    <a:bodyPr/>
                    <a:lstStyle/>
                    <a:p>
                      <a:pPr algn="l" fontAlgn="b"/>
                      <a:r>
                        <a:rPr lang="en-AU" sz="2400" b="0" i="0" u="none" strike="noStrike">
                          <a:solidFill>
                            <a:srgbClr val="000000"/>
                          </a:solidFill>
                          <a:effectLst/>
                          <a:latin typeface="Calibri" panose="020F0502020204030204" pitchFamily="34" charset="0"/>
                        </a:rPr>
                        <a:t>stadial</a:t>
                      </a:r>
                    </a:p>
                  </a:txBody>
                  <a:tcPr marL="16970" marR="16970" marT="16970" marB="0" anchor="b">
                    <a:lnL>
                      <a:noFill/>
                    </a:lnL>
                    <a:lnR>
                      <a:noFill/>
                    </a:lnR>
                    <a:lnT>
                      <a:noFill/>
                    </a:lnT>
                    <a:lnB>
                      <a:noFill/>
                    </a:lnB>
                  </a:tcPr>
                </a:tc>
                <a:tc>
                  <a:txBody>
                    <a:bodyPr/>
                    <a:lstStyle/>
                    <a:p>
                      <a:pPr algn="l" fontAlgn="b"/>
                      <a:endParaRPr lang="en-AU" sz="2400" b="0" i="0" u="none" strike="noStrike">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a:txBody>
                    <a:bodyPr/>
                    <a:lstStyle/>
                    <a:p>
                      <a:pPr algn="l" fontAlgn="b"/>
                      <a:r>
                        <a:rPr lang="en-AU" sz="2400" b="0" i="0" u="none" strike="noStrike">
                          <a:solidFill>
                            <a:srgbClr val="000000"/>
                          </a:solidFill>
                          <a:effectLst/>
                          <a:latin typeface="Calibri" panose="020F0502020204030204" pitchFamily="34" charset="0"/>
                        </a:rPr>
                        <a:t>glacial</a:t>
                      </a:r>
                    </a:p>
                  </a:txBody>
                  <a:tcPr marL="16970" marR="16970" marT="16970" marB="0" anchor="b">
                    <a:lnL>
                      <a:noFill/>
                    </a:lnL>
                    <a:lnR>
                      <a:noFill/>
                    </a:lnR>
                    <a:lnT>
                      <a:noFill/>
                    </a:lnT>
                    <a:lnB>
                      <a:noFill/>
                    </a:lnB>
                  </a:tcPr>
                </a:tc>
              </a:tr>
              <a:tr h="407273">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0000"/>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4B084"/>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E699"/>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EDEDED"/>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DDEBF7"/>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9BC2E6"/>
                    </a:solidFill>
                  </a:tcPr>
                </a:tc>
                <a:tc>
                  <a:txBody>
                    <a:bodyPr/>
                    <a:lstStyle/>
                    <a:p>
                      <a:pPr algn="l" fontAlgn="b"/>
                      <a:r>
                        <a:rPr lang="en-AU" sz="2400" b="0" i="0" u="none" strike="noStrike" dirty="0">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1F4E78"/>
                    </a:solidFill>
                  </a:tcPr>
                </a:tc>
              </a:tr>
            </a:tbl>
          </a:graphicData>
        </a:graphic>
      </p:graphicFrame>
      <p:sp>
        <p:nvSpPr>
          <p:cNvPr id="5" name="TextBox 4"/>
          <p:cNvSpPr txBox="1"/>
          <p:nvPr/>
        </p:nvSpPr>
        <p:spPr>
          <a:xfrm>
            <a:off x="1737360" y="780812"/>
            <a:ext cx="2529840" cy="400110"/>
          </a:xfrm>
          <a:prstGeom prst="rect">
            <a:avLst/>
          </a:prstGeom>
          <a:noFill/>
        </p:spPr>
        <p:txBody>
          <a:bodyPr wrap="square" rtlCol="0">
            <a:spAutoFit/>
          </a:bodyPr>
          <a:lstStyle/>
          <a:p>
            <a:r>
              <a:rPr lang="en-AU" sz="2000" b="1" dirty="0" smtClean="0">
                <a:latin typeface="Gungsuh" panose="02030600000101010101" pitchFamily="18" charset="-127"/>
                <a:ea typeface="Gungsuh" panose="02030600000101010101" pitchFamily="18" charset="-127"/>
              </a:rPr>
              <a:t>You created a</a:t>
            </a:r>
            <a:endParaRPr lang="en-AU" sz="2000" b="1" dirty="0">
              <a:latin typeface="Gungsuh" panose="02030600000101010101" pitchFamily="18" charset="-127"/>
              <a:ea typeface="Gungsuh" panose="02030600000101010101" pitchFamily="18" charset="-127"/>
            </a:endParaRPr>
          </a:p>
        </p:txBody>
      </p:sp>
      <p:sp>
        <p:nvSpPr>
          <p:cNvPr id="7" name="5-Point Star 6"/>
          <p:cNvSpPr/>
          <p:nvPr/>
        </p:nvSpPr>
        <p:spPr>
          <a:xfrm>
            <a:off x="8092440" y="1645920"/>
            <a:ext cx="472440" cy="472440"/>
          </a:xfrm>
          <a:prstGeom prst="star5">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p:cNvSpPr txBox="1"/>
          <p:nvPr/>
        </p:nvSpPr>
        <p:spPr>
          <a:xfrm>
            <a:off x="918210" y="3021520"/>
            <a:ext cx="3040380" cy="1477328"/>
          </a:xfrm>
          <a:prstGeom prst="rect">
            <a:avLst/>
          </a:prstGeom>
          <a:noFill/>
        </p:spPr>
        <p:txBody>
          <a:bodyPr wrap="square" rtlCol="0">
            <a:spAutoFit/>
          </a:bodyPr>
          <a:lstStyle/>
          <a:p>
            <a:r>
              <a:rPr lang="en-AU" dirty="0" smtClean="0"/>
              <a:t>You need to rethink your ideas regarding which conditions would produce the greatest cooling – then have another go</a:t>
            </a:r>
            <a:endParaRPr lang="en-AU" dirty="0"/>
          </a:p>
        </p:txBody>
      </p:sp>
      <p:sp>
        <p:nvSpPr>
          <p:cNvPr id="8" name="TextBox 7"/>
          <p:cNvSpPr txBox="1"/>
          <p:nvPr/>
        </p:nvSpPr>
        <p:spPr>
          <a:xfrm>
            <a:off x="1779651" y="4817679"/>
            <a:ext cx="1615440" cy="1077218"/>
          </a:xfrm>
          <a:prstGeom prst="rect">
            <a:avLst/>
          </a:prstGeom>
          <a:solidFill>
            <a:srgbClr val="FF0000"/>
          </a:solidFill>
          <a:ln>
            <a:solidFill>
              <a:schemeClr val="tx1"/>
            </a:solidFill>
          </a:ln>
        </p:spPr>
        <p:txBody>
          <a:bodyPr wrap="square" rtlCol="0">
            <a:spAutoFit/>
          </a:bodyPr>
          <a:lstStyle/>
          <a:p>
            <a:r>
              <a:rPr lang="en-AU" sz="3200" b="1" dirty="0" smtClean="0">
                <a:latin typeface="Gungsuh" panose="02030600000101010101" pitchFamily="18" charset="-127"/>
                <a:ea typeface="Gungsuh" panose="02030600000101010101" pitchFamily="18" charset="-127"/>
              </a:rPr>
              <a:t>Start again</a:t>
            </a:r>
            <a:endParaRPr lang="en-AU" sz="3200" b="1" dirty="0">
              <a:latin typeface="Gungsuh" panose="02030600000101010101" pitchFamily="18" charset="-127"/>
              <a:ea typeface="Gungsuh" panose="02030600000101010101" pitchFamily="18" charset="-127"/>
            </a:endParaRPr>
          </a:p>
        </p:txBody>
      </p:sp>
    </p:spTree>
    <p:extLst>
      <p:ext uri="{BB962C8B-B14F-4D97-AF65-F5344CB8AC3E}">
        <p14:creationId xmlns:p14="http://schemas.microsoft.com/office/powerpoint/2010/main" xmlns="" val="18040117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37260" y="213360"/>
            <a:ext cx="6659880" cy="369332"/>
          </a:xfrm>
          <a:prstGeom prst="rect">
            <a:avLst/>
          </a:prstGeom>
          <a:noFill/>
        </p:spPr>
        <p:txBody>
          <a:bodyPr wrap="square" rtlCol="0">
            <a:spAutoFit/>
          </a:bodyPr>
          <a:lstStyle/>
          <a:p>
            <a:r>
              <a:rPr lang="en-AU" dirty="0" smtClean="0"/>
              <a:t>Resulting end screens</a:t>
            </a:r>
            <a:endParaRPr lang="en-AU" dirty="0"/>
          </a:p>
        </p:txBody>
      </p:sp>
      <p:graphicFrame>
        <p:nvGraphicFramePr>
          <p:cNvPr id="4" name="Table 3"/>
          <p:cNvGraphicFramePr>
            <a:graphicFrameLocks noGrp="1"/>
          </p:cNvGraphicFramePr>
          <p:nvPr/>
        </p:nvGraphicFramePr>
        <p:xfrm>
          <a:off x="1341121" y="1319054"/>
          <a:ext cx="9503032" cy="814546"/>
        </p:xfrm>
        <a:graphic>
          <a:graphicData uri="http://schemas.openxmlformats.org/drawingml/2006/table">
            <a:tbl>
              <a:tblPr/>
              <a:tblGrid>
                <a:gridCol w="1226197"/>
                <a:gridCol w="1226197"/>
                <a:gridCol w="1226197"/>
                <a:gridCol w="1226197"/>
                <a:gridCol w="1532748"/>
                <a:gridCol w="1532748"/>
                <a:gridCol w="1532748"/>
              </a:tblGrid>
              <a:tr h="407273">
                <a:tc gridSpan="2">
                  <a:txBody>
                    <a:bodyPr/>
                    <a:lstStyle/>
                    <a:p>
                      <a:pPr algn="l" fontAlgn="b"/>
                      <a:r>
                        <a:rPr lang="en-AU" sz="2400" b="0" i="0" u="none" strike="noStrike" dirty="0">
                          <a:solidFill>
                            <a:srgbClr val="000000"/>
                          </a:solidFill>
                          <a:effectLst/>
                          <a:latin typeface="Calibri" panose="020F0502020204030204" pitchFamily="34" charset="0"/>
                        </a:rPr>
                        <a:t>interglacial</a:t>
                      </a:r>
                    </a:p>
                  </a:txBody>
                  <a:tcPr marL="16970" marR="16970" marT="16970" marB="0" anchor="b">
                    <a:lnL>
                      <a:noFill/>
                    </a:lnL>
                    <a:lnR>
                      <a:noFill/>
                    </a:lnR>
                    <a:lnT>
                      <a:noFill/>
                    </a:lnT>
                    <a:lnB>
                      <a:noFill/>
                    </a:lnB>
                  </a:tcPr>
                </a:tc>
                <a:tc hMerge="1">
                  <a:txBody>
                    <a:bodyPr/>
                    <a:lstStyle/>
                    <a:p>
                      <a:endParaRPr lang="en-AU"/>
                    </a:p>
                  </a:txBody>
                  <a:tcPr/>
                </a:tc>
                <a:tc gridSpan="2">
                  <a:txBody>
                    <a:bodyPr/>
                    <a:lstStyle/>
                    <a:p>
                      <a:pPr algn="l" fontAlgn="b"/>
                      <a:r>
                        <a:rPr lang="en-AU" sz="2400" b="0" i="0" u="none" strike="noStrike" dirty="0" err="1">
                          <a:solidFill>
                            <a:srgbClr val="000000"/>
                          </a:solidFill>
                          <a:effectLst/>
                          <a:latin typeface="Calibri" panose="020F0502020204030204" pitchFamily="34" charset="0"/>
                        </a:rPr>
                        <a:t>interstadial</a:t>
                      </a:r>
                      <a:endParaRPr lang="en-AU" sz="2400" b="0" i="0" u="none" strike="noStrike" dirty="0">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hMerge="1">
                  <a:txBody>
                    <a:bodyPr/>
                    <a:lstStyle/>
                    <a:p>
                      <a:endParaRPr lang="en-AU"/>
                    </a:p>
                  </a:txBody>
                  <a:tcPr/>
                </a:tc>
                <a:tc>
                  <a:txBody>
                    <a:bodyPr/>
                    <a:lstStyle/>
                    <a:p>
                      <a:pPr algn="l" fontAlgn="b"/>
                      <a:r>
                        <a:rPr lang="en-AU" sz="2400" b="0" i="0" u="none" strike="noStrike">
                          <a:solidFill>
                            <a:srgbClr val="000000"/>
                          </a:solidFill>
                          <a:effectLst/>
                          <a:latin typeface="Calibri" panose="020F0502020204030204" pitchFamily="34" charset="0"/>
                        </a:rPr>
                        <a:t>stadial</a:t>
                      </a:r>
                    </a:p>
                  </a:txBody>
                  <a:tcPr marL="16970" marR="16970" marT="16970" marB="0" anchor="b">
                    <a:lnL>
                      <a:noFill/>
                    </a:lnL>
                    <a:lnR>
                      <a:noFill/>
                    </a:lnR>
                    <a:lnT>
                      <a:noFill/>
                    </a:lnT>
                    <a:lnB>
                      <a:noFill/>
                    </a:lnB>
                  </a:tcPr>
                </a:tc>
                <a:tc>
                  <a:txBody>
                    <a:bodyPr/>
                    <a:lstStyle/>
                    <a:p>
                      <a:pPr algn="l" fontAlgn="b"/>
                      <a:endParaRPr lang="en-AU" sz="2400" b="0" i="0" u="none" strike="noStrike">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a:txBody>
                    <a:bodyPr/>
                    <a:lstStyle/>
                    <a:p>
                      <a:pPr algn="l" fontAlgn="b"/>
                      <a:r>
                        <a:rPr lang="en-AU" sz="2400" b="0" i="0" u="none" strike="noStrike">
                          <a:solidFill>
                            <a:srgbClr val="000000"/>
                          </a:solidFill>
                          <a:effectLst/>
                          <a:latin typeface="Calibri" panose="020F0502020204030204" pitchFamily="34" charset="0"/>
                        </a:rPr>
                        <a:t>glacial</a:t>
                      </a:r>
                    </a:p>
                  </a:txBody>
                  <a:tcPr marL="16970" marR="16970" marT="16970" marB="0" anchor="b">
                    <a:lnL>
                      <a:noFill/>
                    </a:lnL>
                    <a:lnR>
                      <a:noFill/>
                    </a:lnR>
                    <a:lnT>
                      <a:noFill/>
                    </a:lnT>
                    <a:lnB>
                      <a:noFill/>
                    </a:lnB>
                  </a:tcPr>
                </a:tc>
              </a:tr>
              <a:tr h="407273">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0000"/>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4B084"/>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E699"/>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EDEDED"/>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DDEBF7"/>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9BC2E6"/>
                    </a:solidFill>
                  </a:tcPr>
                </a:tc>
                <a:tc>
                  <a:txBody>
                    <a:bodyPr/>
                    <a:lstStyle/>
                    <a:p>
                      <a:pPr algn="l" fontAlgn="b"/>
                      <a:r>
                        <a:rPr lang="en-AU" sz="2400" b="0" i="0" u="none" strike="noStrike" dirty="0">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1F4E78"/>
                    </a:solidFill>
                  </a:tcPr>
                </a:tc>
              </a:tr>
            </a:tbl>
          </a:graphicData>
        </a:graphic>
      </p:graphicFrame>
      <p:sp>
        <p:nvSpPr>
          <p:cNvPr id="5" name="TextBox 4"/>
          <p:cNvSpPr txBox="1"/>
          <p:nvPr/>
        </p:nvSpPr>
        <p:spPr>
          <a:xfrm>
            <a:off x="1737360" y="780812"/>
            <a:ext cx="2529840" cy="400110"/>
          </a:xfrm>
          <a:prstGeom prst="rect">
            <a:avLst/>
          </a:prstGeom>
          <a:noFill/>
        </p:spPr>
        <p:txBody>
          <a:bodyPr wrap="square" rtlCol="0">
            <a:spAutoFit/>
          </a:bodyPr>
          <a:lstStyle/>
          <a:p>
            <a:r>
              <a:rPr lang="en-AU" sz="2000" b="1" dirty="0" smtClean="0">
                <a:latin typeface="Gungsuh" panose="02030600000101010101" pitchFamily="18" charset="-127"/>
                <a:ea typeface="Gungsuh" panose="02030600000101010101" pitchFamily="18" charset="-127"/>
              </a:rPr>
              <a:t>You created a</a:t>
            </a:r>
            <a:endParaRPr lang="en-AU" sz="2000" b="1" dirty="0">
              <a:latin typeface="Gungsuh" panose="02030600000101010101" pitchFamily="18" charset="-127"/>
              <a:ea typeface="Gungsuh" panose="02030600000101010101" pitchFamily="18" charset="-127"/>
            </a:endParaRPr>
          </a:p>
        </p:txBody>
      </p:sp>
      <p:sp>
        <p:nvSpPr>
          <p:cNvPr id="7" name="5-Point Star 6"/>
          <p:cNvSpPr/>
          <p:nvPr/>
        </p:nvSpPr>
        <p:spPr>
          <a:xfrm>
            <a:off x="9525000" y="1645920"/>
            <a:ext cx="472440" cy="472440"/>
          </a:xfrm>
          <a:prstGeom prst="star5">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6" name="Picture 5"/>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992880" y="2322830"/>
            <a:ext cx="4297999" cy="4386800"/>
          </a:xfrm>
          <a:prstGeom prst="rect">
            <a:avLst/>
          </a:prstGeom>
        </p:spPr>
      </p:pic>
      <p:sp>
        <p:nvSpPr>
          <p:cNvPr id="3" name="TextBox 2"/>
          <p:cNvSpPr txBox="1"/>
          <p:nvPr/>
        </p:nvSpPr>
        <p:spPr>
          <a:xfrm>
            <a:off x="304800" y="3398520"/>
            <a:ext cx="3352800" cy="461665"/>
          </a:xfrm>
          <a:prstGeom prst="rect">
            <a:avLst/>
          </a:prstGeom>
          <a:noFill/>
        </p:spPr>
        <p:txBody>
          <a:bodyPr wrap="square" rtlCol="0">
            <a:spAutoFit/>
          </a:bodyPr>
          <a:lstStyle/>
          <a:p>
            <a:r>
              <a:rPr lang="en-AU" sz="2400" b="1" dirty="0" smtClean="0">
                <a:latin typeface="Gungsuh" panose="02030600000101010101" pitchFamily="18" charset="-127"/>
                <a:ea typeface="Gungsuh" panose="02030600000101010101" pitchFamily="18" charset="-127"/>
              </a:rPr>
              <a:t>Congratulations!!!</a:t>
            </a:r>
            <a:endParaRPr lang="en-AU" sz="2400" b="1" dirty="0">
              <a:latin typeface="Gungsuh" panose="02030600000101010101" pitchFamily="18" charset="-127"/>
              <a:ea typeface="Gungsuh" panose="02030600000101010101" pitchFamily="18" charset="-127"/>
            </a:endParaRPr>
          </a:p>
        </p:txBody>
      </p:sp>
      <p:sp>
        <p:nvSpPr>
          <p:cNvPr id="8" name="TextBox 7"/>
          <p:cNvSpPr txBox="1"/>
          <p:nvPr/>
        </p:nvSpPr>
        <p:spPr>
          <a:xfrm>
            <a:off x="792480" y="4328160"/>
            <a:ext cx="2453640" cy="646331"/>
          </a:xfrm>
          <a:prstGeom prst="rect">
            <a:avLst/>
          </a:prstGeom>
          <a:noFill/>
          <a:ln>
            <a:solidFill>
              <a:schemeClr val="tx1"/>
            </a:solidFill>
          </a:ln>
        </p:spPr>
        <p:txBody>
          <a:bodyPr wrap="square" rtlCol="0">
            <a:spAutoFit/>
          </a:bodyPr>
          <a:lstStyle/>
          <a:p>
            <a:r>
              <a:rPr lang="en-AU" dirty="0" smtClean="0"/>
              <a:t>You achieved an ice age in only     2    attempts</a:t>
            </a:r>
          </a:p>
        </p:txBody>
      </p:sp>
    </p:spTree>
    <p:extLst>
      <p:ext uri="{BB962C8B-B14F-4D97-AF65-F5344CB8AC3E}">
        <p14:creationId xmlns:p14="http://schemas.microsoft.com/office/powerpoint/2010/main" xmlns="" val="3256318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82040" y="579120"/>
            <a:ext cx="5882640" cy="646331"/>
          </a:xfrm>
          <a:prstGeom prst="rect">
            <a:avLst/>
          </a:prstGeom>
          <a:noFill/>
        </p:spPr>
        <p:txBody>
          <a:bodyPr wrap="square" rtlCol="0">
            <a:spAutoFit/>
          </a:bodyPr>
          <a:lstStyle/>
          <a:p>
            <a:r>
              <a:rPr lang="en-AU" dirty="0" smtClean="0"/>
              <a:t>Second stage for people finding it too easy – using data from real glacial – stage 6 190ka</a:t>
            </a:r>
            <a:endParaRPr lang="en-AU" dirty="0"/>
          </a:p>
        </p:txBody>
      </p:sp>
      <p:sp>
        <p:nvSpPr>
          <p:cNvPr id="3" name="TextBox 2"/>
          <p:cNvSpPr txBox="1"/>
          <p:nvPr/>
        </p:nvSpPr>
        <p:spPr>
          <a:xfrm>
            <a:off x="1295400" y="1889760"/>
            <a:ext cx="8046720" cy="1200329"/>
          </a:xfrm>
          <a:prstGeom prst="rect">
            <a:avLst/>
          </a:prstGeom>
          <a:noFill/>
        </p:spPr>
        <p:txBody>
          <a:bodyPr wrap="square" rtlCol="0">
            <a:spAutoFit/>
          </a:bodyPr>
          <a:lstStyle/>
          <a:p>
            <a:r>
              <a:rPr lang="en-AU" dirty="0" smtClean="0"/>
              <a:t>Why do the parameters not fit the pattern exactly?</a:t>
            </a:r>
          </a:p>
          <a:p>
            <a:r>
              <a:rPr lang="en-AU" dirty="0" smtClean="0"/>
              <a:t>Can you think of any other factors that could be influencing heat distribution around the globe?</a:t>
            </a:r>
            <a:endParaRPr lang="en-AU" dirty="0"/>
          </a:p>
          <a:p>
            <a:r>
              <a:rPr lang="en-AU" dirty="0"/>
              <a:t>C</a:t>
            </a:r>
            <a:r>
              <a:rPr lang="en-AU" dirty="0" smtClean="0"/>
              <a:t>ould we use </a:t>
            </a:r>
            <a:r>
              <a:rPr lang="en-AU" dirty="0" err="1" smtClean="0"/>
              <a:t>Milankovitch</a:t>
            </a:r>
            <a:r>
              <a:rPr lang="en-AU" dirty="0" smtClean="0"/>
              <a:t> cycles to predict future climates??</a:t>
            </a:r>
          </a:p>
        </p:txBody>
      </p:sp>
    </p:spTree>
    <p:extLst>
      <p:ext uri="{BB962C8B-B14F-4D97-AF65-F5344CB8AC3E}">
        <p14:creationId xmlns:p14="http://schemas.microsoft.com/office/powerpoint/2010/main" xmlns="" val="1260023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26553" y="495946"/>
            <a:ext cx="5486400" cy="584775"/>
          </a:xfrm>
          <a:prstGeom prst="rect">
            <a:avLst/>
          </a:prstGeom>
          <a:noFill/>
        </p:spPr>
        <p:txBody>
          <a:bodyPr wrap="square" rtlCol="0">
            <a:spAutoFit/>
          </a:bodyPr>
          <a:lstStyle/>
          <a:p>
            <a:r>
              <a:rPr lang="en-AU" sz="3200" b="1" dirty="0" smtClean="0">
                <a:latin typeface="Gungsuh" panose="02030600000101010101" pitchFamily="18" charset="-127"/>
                <a:ea typeface="Gungsuh" panose="02030600000101010101" pitchFamily="18" charset="-127"/>
              </a:rPr>
              <a:t>Create your own ice age</a:t>
            </a:r>
            <a:endParaRPr lang="en-AU" sz="3200" b="1" dirty="0">
              <a:latin typeface="Gungsuh" panose="02030600000101010101" pitchFamily="18" charset="-127"/>
              <a:ea typeface="Gungsuh" panose="02030600000101010101" pitchFamily="18" charset="-127"/>
            </a:endParaRPr>
          </a:p>
        </p:txBody>
      </p:sp>
      <p:sp>
        <p:nvSpPr>
          <p:cNvPr id="5" name="TextBox 4"/>
          <p:cNvSpPr txBox="1"/>
          <p:nvPr/>
        </p:nvSpPr>
        <p:spPr>
          <a:xfrm>
            <a:off x="1037595" y="1502687"/>
            <a:ext cx="9810427" cy="1015663"/>
          </a:xfrm>
          <a:prstGeom prst="rect">
            <a:avLst/>
          </a:prstGeom>
          <a:noFill/>
        </p:spPr>
        <p:txBody>
          <a:bodyPr wrap="square" rtlCol="0">
            <a:spAutoFit/>
          </a:bodyPr>
          <a:lstStyle/>
          <a:p>
            <a:pPr algn="ctr"/>
            <a:r>
              <a:rPr lang="en-AU" sz="2000" b="1" dirty="0" smtClean="0">
                <a:latin typeface="Gungsuh" panose="02030600000101010101" pitchFamily="18" charset="-127"/>
                <a:ea typeface="Gungsuh" panose="02030600000101010101" pitchFamily="18" charset="-127"/>
              </a:rPr>
              <a:t>You are invited to play God with Planet Earth and doom the planet and its inhabitants to ice age conditions – </a:t>
            </a:r>
          </a:p>
          <a:p>
            <a:pPr algn="ctr"/>
            <a:r>
              <a:rPr lang="en-AU" sz="2000" b="1" dirty="0" smtClean="0">
                <a:latin typeface="Gungsuh" panose="02030600000101010101" pitchFamily="18" charset="-127"/>
                <a:ea typeface="Gungsuh" panose="02030600000101010101" pitchFamily="18" charset="-127"/>
              </a:rPr>
              <a:t>but do you know how to do it?</a:t>
            </a:r>
            <a:endParaRPr lang="en-AU" sz="2000" b="1" dirty="0">
              <a:latin typeface="Gungsuh" panose="02030600000101010101" pitchFamily="18" charset="-127"/>
              <a:ea typeface="Gungsuh" panose="02030600000101010101" pitchFamily="18" charset="-127"/>
            </a:endParaRPr>
          </a:p>
        </p:txBody>
      </p:sp>
      <p:pic>
        <p:nvPicPr>
          <p:cNvPr id="6" name="Picture 5"/>
          <p:cNvPicPr>
            <a:picLocks noChangeAspect="1"/>
          </p:cNvPicPr>
          <p:nvPr/>
        </p:nvPicPr>
        <p:blipFill rotWithShape="1">
          <a:blip r:embed="rId2" cstate="print"/>
          <a:srcRect l="8495" r="9654"/>
          <a:stretch/>
        </p:blipFill>
        <p:spPr>
          <a:xfrm>
            <a:off x="5455128" y="2940316"/>
            <a:ext cx="5440680" cy="3065089"/>
          </a:xfrm>
          <a:prstGeom prst="rect">
            <a:avLst/>
          </a:prstGeom>
        </p:spPr>
      </p:pic>
      <p:pic>
        <p:nvPicPr>
          <p:cNvPr id="8" name="Picture 7"/>
          <p:cNvPicPr>
            <a:picLocks noChangeAspect="1"/>
          </p:cNvPicPr>
          <p:nvPr/>
        </p:nvPicPr>
        <p:blipFill>
          <a:blip r:embed="rId3" cstate="print"/>
          <a:stretch>
            <a:fillRect/>
          </a:stretch>
        </p:blipFill>
        <p:spPr>
          <a:xfrm>
            <a:off x="1037595" y="2940316"/>
            <a:ext cx="4417533" cy="3031960"/>
          </a:xfrm>
          <a:prstGeom prst="rect">
            <a:avLst/>
          </a:prstGeom>
        </p:spPr>
      </p:pic>
    </p:spTree>
    <p:extLst>
      <p:ext uri="{BB962C8B-B14F-4D97-AF65-F5344CB8AC3E}">
        <p14:creationId xmlns:p14="http://schemas.microsoft.com/office/powerpoint/2010/main" xmlns="" val="39637627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89194" y="1005846"/>
            <a:ext cx="11205274" cy="3416320"/>
          </a:xfrm>
          <a:prstGeom prst="rect">
            <a:avLst/>
          </a:prstGeom>
          <a:noFill/>
        </p:spPr>
        <p:txBody>
          <a:bodyPr wrap="square" rtlCol="0">
            <a:spAutoFit/>
          </a:bodyPr>
          <a:lstStyle/>
          <a:p>
            <a:r>
              <a:rPr lang="en-AU" dirty="0" smtClean="0"/>
              <a:t>Global climate and the amount of heat received by the Earth from the sun is influenced by 3 main orbital parameters – (so called ‘</a:t>
            </a:r>
            <a:r>
              <a:rPr lang="en-AU" dirty="0" err="1" smtClean="0"/>
              <a:t>Milankovitch</a:t>
            </a:r>
            <a:r>
              <a:rPr lang="en-AU" dirty="0" smtClean="0"/>
              <a:t> cycles’)</a:t>
            </a:r>
          </a:p>
          <a:p>
            <a:pPr marL="285750" indent="-285750">
              <a:buFont typeface="Arial" panose="020B0604020202020204" pitchFamily="34" charset="0"/>
              <a:buChar char="•"/>
            </a:pPr>
            <a:r>
              <a:rPr lang="en-AU" b="1" dirty="0" smtClean="0"/>
              <a:t>Eccentricity</a:t>
            </a:r>
            <a:r>
              <a:rPr lang="en-AU" dirty="0" smtClean="0"/>
              <a:t> – influences the shape of orbit around the Earth – varies between circular and elliptical – this change occurs over a 96 </a:t>
            </a:r>
            <a:r>
              <a:rPr lang="en-AU" dirty="0" err="1" smtClean="0"/>
              <a:t>ka</a:t>
            </a:r>
            <a:r>
              <a:rPr lang="en-AU" dirty="0" smtClean="0"/>
              <a:t> period – its regulates the amount of heat received by the Earth - nicknamed ‘orbit’</a:t>
            </a:r>
          </a:p>
          <a:p>
            <a:pPr marL="285750" indent="-285750">
              <a:buFont typeface="Arial" panose="020B0604020202020204" pitchFamily="34" charset="0"/>
              <a:buChar char="•"/>
            </a:pPr>
            <a:r>
              <a:rPr lang="en-AU" b="1" dirty="0" smtClean="0"/>
              <a:t>Obliquity </a:t>
            </a:r>
            <a:r>
              <a:rPr lang="en-AU" dirty="0" smtClean="0"/>
              <a:t>– influences the tilt of the Earth as it orbits around the sun – ranging from 21-24 </a:t>
            </a:r>
            <a:r>
              <a:rPr lang="en-AU" dirty="0" err="1" smtClean="0"/>
              <a:t>deg</a:t>
            </a:r>
            <a:r>
              <a:rPr lang="en-AU" dirty="0" smtClean="0"/>
              <a:t> over a 42 </a:t>
            </a:r>
            <a:r>
              <a:rPr lang="en-AU" dirty="0" err="1" smtClean="0"/>
              <a:t>ka</a:t>
            </a:r>
            <a:r>
              <a:rPr lang="en-AU" dirty="0" smtClean="0"/>
              <a:t> period – this regulates the distribution of heat around the globe - nicknamed ‘tilt’ </a:t>
            </a:r>
          </a:p>
          <a:p>
            <a:pPr marL="285750" indent="-285750">
              <a:buFont typeface="Arial" panose="020B0604020202020204" pitchFamily="34" charset="0"/>
              <a:buChar char="•"/>
            </a:pPr>
            <a:r>
              <a:rPr lang="en-AU" b="1" dirty="0" smtClean="0"/>
              <a:t>Precession </a:t>
            </a:r>
            <a:r>
              <a:rPr lang="en-AU" dirty="0" smtClean="0"/>
              <a:t>– the gravitational pull of the moon on the watery planet causes the Earth to ‘wobble’ on its axis as it orbits the Earth causing the seasons to move around the sun over a 21 </a:t>
            </a:r>
            <a:r>
              <a:rPr lang="en-AU" dirty="0" err="1" smtClean="0"/>
              <a:t>ka</a:t>
            </a:r>
            <a:r>
              <a:rPr lang="en-AU" dirty="0" smtClean="0"/>
              <a:t> period – this means that it ranges from the winter being closest to the sun (</a:t>
            </a:r>
            <a:r>
              <a:rPr lang="en-AU" dirty="0" err="1" smtClean="0"/>
              <a:t>apehelion</a:t>
            </a:r>
            <a:r>
              <a:rPr lang="en-AU" dirty="0" smtClean="0"/>
              <a:t>) and then 21 </a:t>
            </a:r>
            <a:r>
              <a:rPr lang="en-AU" dirty="0" err="1" smtClean="0"/>
              <a:t>ka</a:t>
            </a:r>
            <a:r>
              <a:rPr lang="en-AU" dirty="0" smtClean="0"/>
              <a:t> later the summer is closest to the sun (perihelion) and also regulates the distributions of heat around the globe – nicknamed ‘wobble’</a:t>
            </a:r>
            <a:endParaRPr lang="en-AU" dirty="0"/>
          </a:p>
          <a:p>
            <a:r>
              <a:rPr lang="en-AU" dirty="0" smtClean="0"/>
              <a:t>These are combined to produce a complex pattern of variable heat exchanged between the sun and the Earth – certain combinations will bring about an ice age</a:t>
            </a:r>
            <a:endParaRPr lang="en-AU" dirty="0"/>
          </a:p>
        </p:txBody>
      </p:sp>
      <p:sp>
        <p:nvSpPr>
          <p:cNvPr id="3" name="TextBox 2"/>
          <p:cNvSpPr txBox="1"/>
          <p:nvPr/>
        </p:nvSpPr>
        <p:spPr>
          <a:xfrm>
            <a:off x="4325713" y="375351"/>
            <a:ext cx="3218087" cy="584775"/>
          </a:xfrm>
          <a:prstGeom prst="rect">
            <a:avLst/>
          </a:prstGeom>
          <a:noFill/>
        </p:spPr>
        <p:txBody>
          <a:bodyPr wrap="square" rtlCol="0">
            <a:spAutoFit/>
          </a:bodyPr>
          <a:lstStyle/>
          <a:p>
            <a:r>
              <a:rPr lang="en-AU" sz="3200" b="1" dirty="0" smtClean="0">
                <a:latin typeface="Gungsuh" panose="02030600000101010101" pitchFamily="18" charset="-127"/>
                <a:ea typeface="Gungsuh" panose="02030600000101010101" pitchFamily="18" charset="-127"/>
              </a:rPr>
              <a:t>Background</a:t>
            </a:r>
            <a:endParaRPr lang="en-AU" sz="3200" b="1" dirty="0">
              <a:latin typeface="Gungsuh" panose="02030600000101010101" pitchFamily="18" charset="-127"/>
              <a:ea typeface="Gungsuh" panose="02030600000101010101" pitchFamily="18" charset="-127"/>
            </a:endParaRPr>
          </a:p>
        </p:txBody>
      </p:sp>
      <p:sp>
        <p:nvSpPr>
          <p:cNvPr id="5" name="TextBox 4"/>
          <p:cNvSpPr txBox="1"/>
          <p:nvPr/>
        </p:nvSpPr>
        <p:spPr>
          <a:xfrm>
            <a:off x="9283035" y="6265842"/>
            <a:ext cx="2511433" cy="400110"/>
          </a:xfrm>
          <a:prstGeom prst="rect">
            <a:avLst/>
          </a:prstGeom>
          <a:noFill/>
          <a:ln>
            <a:solidFill>
              <a:schemeClr val="tx1"/>
            </a:solidFill>
          </a:ln>
        </p:spPr>
        <p:txBody>
          <a:bodyPr wrap="square" rtlCol="0">
            <a:spAutoFit/>
          </a:bodyPr>
          <a:lstStyle/>
          <a:p>
            <a:r>
              <a:rPr lang="en-AU" sz="2000" b="1" dirty="0" smtClean="0">
                <a:latin typeface="Gungsuh" panose="02030600000101010101" pitchFamily="18" charset="-127"/>
                <a:ea typeface="Gungsuh" panose="02030600000101010101" pitchFamily="18" charset="-127"/>
              </a:rPr>
              <a:t>Skip background</a:t>
            </a:r>
            <a:endParaRPr lang="en-AU" sz="2000" b="1" dirty="0">
              <a:latin typeface="Gungsuh" panose="02030600000101010101" pitchFamily="18" charset="-127"/>
              <a:ea typeface="Gungsuh" panose="02030600000101010101" pitchFamily="18" charset="-127"/>
            </a:endParaRPr>
          </a:p>
        </p:txBody>
      </p:sp>
      <p:graphicFrame>
        <p:nvGraphicFramePr>
          <p:cNvPr id="11" name="Chart 10"/>
          <p:cNvGraphicFramePr>
            <a:graphicFrameLocks/>
          </p:cNvGraphicFramePr>
          <p:nvPr>
            <p:extLst>
              <p:ext uri="{D42A27DB-BD31-4B8C-83A1-F6EECF244321}">
                <p14:modId xmlns:p14="http://schemas.microsoft.com/office/powerpoint/2010/main" xmlns="" val="3542503669"/>
              </p:ext>
            </p:extLst>
          </p:nvPr>
        </p:nvGraphicFramePr>
        <p:xfrm>
          <a:off x="589194" y="4398240"/>
          <a:ext cx="3322320" cy="199339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2" name="Chart 11"/>
          <p:cNvGraphicFramePr>
            <a:graphicFrameLocks/>
          </p:cNvGraphicFramePr>
          <p:nvPr>
            <p:extLst>
              <p:ext uri="{D42A27DB-BD31-4B8C-83A1-F6EECF244321}">
                <p14:modId xmlns:p14="http://schemas.microsoft.com/office/powerpoint/2010/main" xmlns="" val="2496166567"/>
              </p:ext>
            </p:extLst>
          </p:nvPr>
        </p:nvGraphicFramePr>
        <p:xfrm>
          <a:off x="4452332" y="4394252"/>
          <a:ext cx="3478997" cy="208739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Chart 12"/>
          <p:cNvGraphicFramePr>
            <a:graphicFrameLocks/>
          </p:cNvGraphicFramePr>
          <p:nvPr>
            <p:extLst>
              <p:ext uri="{D42A27DB-BD31-4B8C-83A1-F6EECF244321}">
                <p14:modId xmlns:p14="http://schemas.microsoft.com/office/powerpoint/2010/main" xmlns="" val="3887113609"/>
              </p:ext>
            </p:extLst>
          </p:nvPr>
        </p:nvGraphicFramePr>
        <p:xfrm>
          <a:off x="8380708" y="4232050"/>
          <a:ext cx="3110252" cy="186615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xmlns="" val="26682766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65767" y="1406178"/>
            <a:ext cx="10213383" cy="923330"/>
          </a:xfrm>
          <a:prstGeom prst="rect">
            <a:avLst/>
          </a:prstGeom>
          <a:noFill/>
        </p:spPr>
        <p:txBody>
          <a:bodyPr wrap="square" rtlCol="0">
            <a:spAutoFit/>
          </a:bodyPr>
          <a:lstStyle/>
          <a:p>
            <a:r>
              <a:rPr lang="en-AU" dirty="0" smtClean="0"/>
              <a:t>Play with these parameters until you have worked out which extent of each parameter creates the least heat for the Earth – i.e., would it be cooler when the orbit is circular or elliptical?</a:t>
            </a:r>
          </a:p>
          <a:p>
            <a:r>
              <a:rPr lang="en-AU" dirty="0" smtClean="0"/>
              <a:t>Then set the parameters using the sliding scale to try and create an ice age in the least number of attempts </a:t>
            </a:r>
            <a:endParaRPr lang="en-AU" dirty="0"/>
          </a:p>
        </p:txBody>
      </p:sp>
      <p:sp>
        <p:nvSpPr>
          <p:cNvPr id="3" name="TextBox 2"/>
          <p:cNvSpPr txBox="1"/>
          <p:nvPr/>
        </p:nvSpPr>
        <p:spPr>
          <a:xfrm>
            <a:off x="4340953" y="482031"/>
            <a:ext cx="3218087" cy="584775"/>
          </a:xfrm>
          <a:prstGeom prst="rect">
            <a:avLst/>
          </a:prstGeom>
          <a:noFill/>
        </p:spPr>
        <p:txBody>
          <a:bodyPr wrap="square" rtlCol="0">
            <a:spAutoFit/>
          </a:bodyPr>
          <a:lstStyle/>
          <a:p>
            <a:r>
              <a:rPr lang="en-AU" sz="3200" b="1" dirty="0" smtClean="0">
                <a:latin typeface="Gungsuh" panose="02030600000101010101" pitchFamily="18" charset="-127"/>
                <a:ea typeface="Gungsuh" panose="02030600000101010101" pitchFamily="18" charset="-127"/>
              </a:rPr>
              <a:t>Your Mission</a:t>
            </a:r>
            <a:endParaRPr lang="en-AU" sz="3200" b="1" dirty="0">
              <a:latin typeface="Gungsuh" panose="02030600000101010101" pitchFamily="18" charset="-127"/>
              <a:ea typeface="Gungsuh" panose="02030600000101010101" pitchFamily="18" charset="-127"/>
            </a:endParaRPr>
          </a:p>
        </p:txBody>
      </p:sp>
      <p:sp>
        <p:nvSpPr>
          <p:cNvPr id="4" name="TextBox 3"/>
          <p:cNvSpPr txBox="1"/>
          <p:nvPr/>
        </p:nvSpPr>
        <p:spPr>
          <a:xfrm>
            <a:off x="934094" y="2956560"/>
            <a:ext cx="1859280" cy="369332"/>
          </a:xfrm>
          <a:prstGeom prst="rect">
            <a:avLst/>
          </a:prstGeom>
          <a:noFill/>
          <a:ln>
            <a:solidFill>
              <a:schemeClr val="tx1"/>
            </a:solidFill>
          </a:ln>
        </p:spPr>
        <p:txBody>
          <a:bodyPr wrap="square" rtlCol="0">
            <a:spAutoFit/>
          </a:bodyPr>
          <a:lstStyle/>
          <a:p>
            <a:r>
              <a:rPr lang="en-AU" dirty="0" smtClean="0"/>
              <a:t>Play eccentricity</a:t>
            </a:r>
            <a:endParaRPr lang="en-AU" dirty="0"/>
          </a:p>
        </p:txBody>
      </p:sp>
      <p:sp>
        <p:nvSpPr>
          <p:cNvPr id="5" name="TextBox 4"/>
          <p:cNvSpPr txBox="1"/>
          <p:nvPr/>
        </p:nvSpPr>
        <p:spPr>
          <a:xfrm>
            <a:off x="3861757" y="2956560"/>
            <a:ext cx="1706880" cy="369332"/>
          </a:xfrm>
          <a:prstGeom prst="rect">
            <a:avLst/>
          </a:prstGeom>
          <a:noFill/>
          <a:ln>
            <a:solidFill>
              <a:schemeClr val="tx1"/>
            </a:solidFill>
          </a:ln>
        </p:spPr>
        <p:txBody>
          <a:bodyPr wrap="square" rtlCol="0">
            <a:spAutoFit/>
          </a:bodyPr>
          <a:lstStyle/>
          <a:p>
            <a:r>
              <a:rPr lang="en-AU" dirty="0" smtClean="0"/>
              <a:t>Play Obliquity</a:t>
            </a:r>
            <a:endParaRPr lang="en-AU" dirty="0"/>
          </a:p>
        </p:txBody>
      </p:sp>
      <p:sp>
        <p:nvSpPr>
          <p:cNvPr id="6" name="TextBox 5"/>
          <p:cNvSpPr txBox="1"/>
          <p:nvPr/>
        </p:nvSpPr>
        <p:spPr>
          <a:xfrm>
            <a:off x="6591300" y="2956560"/>
            <a:ext cx="1691640" cy="369332"/>
          </a:xfrm>
          <a:prstGeom prst="rect">
            <a:avLst/>
          </a:prstGeom>
          <a:noFill/>
          <a:ln>
            <a:solidFill>
              <a:schemeClr val="tx1"/>
            </a:solidFill>
          </a:ln>
        </p:spPr>
        <p:txBody>
          <a:bodyPr wrap="square" rtlCol="0">
            <a:spAutoFit/>
          </a:bodyPr>
          <a:lstStyle/>
          <a:p>
            <a:r>
              <a:rPr lang="en-AU" dirty="0" smtClean="0"/>
              <a:t>Play Precession</a:t>
            </a:r>
            <a:endParaRPr lang="en-AU" dirty="0"/>
          </a:p>
        </p:txBody>
      </p:sp>
    </p:spTree>
    <p:extLst>
      <p:ext uri="{BB962C8B-B14F-4D97-AF65-F5344CB8AC3E}">
        <p14:creationId xmlns:p14="http://schemas.microsoft.com/office/powerpoint/2010/main" xmlns="" val="2968970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Box 24"/>
          <p:cNvSpPr txBox="1"/>
          <p:nvPr/>
        </p:nvSpPr>
        <p:spPr>
          <a:xfrm>
            <a:off x="8656320" y="3325892"/>
            <a:ext cx="2636520" cy="1754326"/>
          </a:xfrm>
          <a:prstGeom prst="rect">
            <a:avLst/>
          </a:prstGeom>
          <a:solidFill>
            <a:srgbClr val="FF0000"/>
          </a:solidFill>
          <a:ln>
            <a:solidFill>
              <a:schemeClr val="tx1"/>
            </a:solidFill>
          </a:ln>
        </p:spPr>
        <p:txBody>
          <a:bodyPr wrap="square" rtlCol="0">
            <a:spAutoFit/>
          </a:bodyPr>
          <a:lstStyle/>
          <a:p>
            <a:pPr algn="ctr"/>
            <a:r>
              <a:rPr lang="en-AU" sz="3600" dirty="0" smtClean="0">
                <a:latin typeface="Gungsuh" panose="02030600000101010101" pitchFamily="18" charset="-127"/>
                <a:ea typeface="Gungsuh" panose="02030600000101010101" pitchFamily="18" charset="-127"/>
              </a:rPr>
              <a:t>Play</a:t>
            </a:r>
          </a:p>
          <a:p>
            <a:pPr algn="ctr"/>
            <a:endParaRPr lang="en-AU" sz="3600" dirty="0">
              <a:latin typeface="Gungsuh" panose="02030600000101010101" pitchFamily="18" charset="-127"/>
              <a:ea typeface="Gungsuh" panose="02030600000101010101" pitchFamily="18" charset="-127"/>
            </a:endParaRPr>
          </a:p>
          <a:p>
            <a:pPr algn="ctr"/>
            <a:endParaRPr lang="en-AU" sz="3600" dirty="0" smtClean="0">
              <a:latin typeface="Gungsuh" panose="02030600000101010101" pitchFamily="18" charset="-127"/>
              <a:ea typeface="Gungsuh" panose="02030600000101010101" pitchFamily="18" charset="-127"/>
            </a:endParaRPr>
          </a:p>
        </p:txBody>
      </p:sp>
      <p:sp>
        <p:nvSpPr>
          <p:cNvPr id="2" name="TextBox 1"/>
          <p:cNvSpPr txBox="1"/>
          <p:nvPr/>
        </p:nvSpPr>
        <p:spPr>
          <a:xfrm>
            <a:off x="3426553" y="495946"/>
            <a:ext cx="5486400" cy="584775"/>
          </a:xfrm>
          <a:prstGeom prst="rect">
            <a:avLst/>
          </a:prstGeom>
          <a:noFill/>
        </p:spPr>
        <p:txBody>
          <a:bodyPr wrap="square" rtlCol="0">
            <a:spAutoFit/>
          </a:bodyPr>
          <a:lstStyle/>
          <a:p>
            <a:r>
              <a:rPr lang="en-AU" sz="3200" b="1" dirty="0" smtClean="0">
                <a:latin typeface="Gungsuh" panose="02030600000101010101" pitchFamily="18" charset="-127"/>
                <a:ea typeface="Gungsuh" panose="02030600000101010101" pitchFamily="18" charset="-127"/>
              </a:rPr>
              <a:t>Create your own ice age</a:t>
            </a:r>
            <a:endParaRPr lang="en-AU" sz="3200" b="1" dirty="0">
              <a:latin typeface="Gungsuh" panose="02030600000101010101" pitchFamily="18" charset="-127"/>
              <a:ea typeface="Gungsuh" panose="02030600000101010101" pitchFamily="18" charset="-127"/>
            </a:endParaRPr>
          </a:p>
        </p:txBody>
      </p:sp>
      <p:sp>
        <p:nvSpPr>
          <p:cNvPr id="4" name="TextBox 3"/>
          <p:cNvSpPr txBox="1"/>
          <p:nvPr/>
        </p:nvSpPr>
        <p:spPr>
          <a:xfrm>
            <a:off x="1635135" y="1762690"/>
            <a:ext cx="1336666" cy="369332"/>
          </a:xfrm>
          <a:prstGeom prst="rect">
            <a:avLst/>
          </a:prstGeom>
          <a:noFill/>
          <a:ln>
            <a:solidFill>
              <a:schemeClr val="tx1"/>
            </a:solidFill>
          </a:ln>
        </p:spPr>
        <p:txBody>
          <a:bodyPr wrap="square" rtlCol="0">
            <a:spAutoFit/>
          </a:bodyPr>
          <a:lstStyle/>
          <a:p>
            <a:r>
              <a:rPr lang="en-AU" dirty="0"/>
              <a:t>E</a:t>
            </a:r>
            <a:r>
              <a:rPr lang="en-AU" dirty="0" smtClean="0"/>
              <a:t>ccentricity</a:t>
            </a:r>
            <a:endParaRPr lang="en-AU" dirty="0"/>
          </a:p>
        </p:txBody>
      </p:sp>
      <p:sp>
        <p:nvSpPr>
          <p:cNvPr id="5" name="TextBox 4"/>
          <p:cNvSpPr txBox="1"/>
          <p:nvPr/>
        </p:nvSpPr>
        <p:spPr>
          <a:xfrm>
            <a:off x="1678627" y="3058299"/>
            <a:ext cx="1336666" cy="369332"/>
          </a:xfrm>
          <a:prstGeom prst="rect">
            <a:avLst/>
          </a:prstGeom>
          <a:noFill/>
          <a:ln>
            <a:solidFill>
              <a:schemeClr val="tx1"/>
            </a:solidFill>
          </a:ln>
        </p:spPr>
        <p:txBody>
          <a:bodyPr wrap="square" rtlCol="0">
            <a:spAutoFit/>
          </a:bodyPr>
          <a:lstStyle/>
          <a:p>
            <a:r>
              <a:rPr lang="en-AU" dirty="0" smtClean="0"/>
              <a:t>Obliquity</a:t>
            </a:r>
            <a:endParaRPr lang="en-AU" dirty="0"/>
          </a:p>
        </p:txBody>
      </p:sp>
      <p:sp>
        <p:nvSpPr>
          <p:cNvPr id="6" name="TextBox 5"/>
          <p:cNvSpPr txBox="1"/>
          <p:nvPr/>
        </p:nvSpPr>
        <p:spPr>
          <a:xfrm>
            <a:off x="1635135" y="4572000"/>
            <a:ext cx="1336666" cy="381000"/>
          </a:xfrm>
          <a:prstGeom prst="rect">
            <a:avLst/>
          </a:prstGeom>
          <a:noFill/>
          <a:ln>
            <a:solidFill>
              <a:schemeClr val="tx1"/>
            </a:solidFill>
          </a:ln>
        </p:spPr>
        <p:txBody>
          <a:bodyPr wrap="square" rtlCol="0">
            <a:spAutoFit/>
          </a:bodyPr>
          <a:lstStyle/>
          <a:p>
            <a:r>
              <a:rPr lang="en-AU" dirty="0" smtClean="0"/>
              <a:t>Precession</a:t>
            </a:r>
            <a:endParaRPr lang="en-AU" dirty="0"/>
          </a:p>
        </p:txBody>
      </p:sp>
      <p:sp>
        <p:nvSpPr>
          <p:cNvPr id="8" name="Rectangle 7"/>
          <p:cNvSpPr/>
          <p:nvPr/>
        </p:nvSpPr>
        <p:spPr>
          <a:xfrm>
            <a:off x="3657599" y="1889760"/>
            <a:ext cx="2575561" cy="1151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8"/>
          <p:cNvSpPr/>
          <p:nvPr/>
        </p:nvSpPr>
        <p:spPr>
          <a:xfrm>
            <a:off x="4069080" y="3200400"/>
            <a:ext cx="2301240" cy="12549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Rectangle 9"/>
          <p:cNvSpPr/>
          <p:nvPr/>
        </p:nvSpPr>
        <p:spPr>
          <a:xfrm>
            <a:off x="3657599" y="4680466"/>
            <a:ext cx="3032762" cy="1658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Rectangle 10"/>
          <p:cNvSpPr/>
          <p:nvPr/>
        </p:nvSpPr>
        <p:spPr>
          <a:xfrm>
            <a:off x="3200400" y="1754386"/>
            <a:ext cx="4023360" cy="3487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dirty="0" smtClean="0">
                <a:solidFill>
                  <a:srgbClr val="FF0000"/>
                </a:solidFill>
              </a:rPr>
              <a:t>0</a:t>
            </a:r>
            <a:r>
              <a:rPr lang="en-AU" dirty="0" smtClean="0"/>
              <a:t>			       </a:t>
            </a:r>
            <a:r>
              <a:rPr lang="en-AU" dirty="0" smtClean="0">
                <a:solidFill>
                  <a:srgbClr val="FF0000"/>
                </a:solidFill>
              </a:rPr>
              <a:t>0.005</a:t>
            </a:r>
            <a:endParaRPr lang="en-AU" dirty="0">
              <a:solidFill>
                <a:srgbClr val="FF0000"/>
              </a:solidFill>
            </a:endParaRPr>
          </a:p>
        </p:txBody>
      </p:sp>
      <p:sp>
        <p:nvSpPr>
          <p:cNvPr id="12" name="Rectangle 11"/>
          <p:cNvSpPr/>
          <p:nvPr/>
        </p:nvSpPr>
        <p:spPr>
          <a:xfrm>
            <a:off x="3208020" y="3088779"/>
            <a:ext cx="4023360" cy="3487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dirty="0" smtClean="0">
                <a:solidFill>
                  <a:srgbClr val="FF0000"/>
                </a:solidFill>
              </a:rPr>
              <a:t>21.39			           24.36</a:t>
            </a:r>
            <a:endParaRPr lang="en-AU" dirty="0">
              <a:solidFill>
                <a:srgbClr val="FF0000"/>
              </a:solidFill>
            </a:endParaRPr>
          </a:p>
        </p:txBody>
      </p:sp>
      <p:sp>
        <p:nvSpPr>
          <p:cNvPr id="13" name="Rectangle 12"/>
          <p:cNvSpPr/>
          <p:nvPr/>
        </p:nvSpPr>
        <p:spPr>
          <a:xfrm>
            <a:off x="3200400" y="4589026"/>
            <a:ext cx="4023360" cy="3487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dirty="0" smtClean="0">
                <a:solidFill>
                  <a:srgbClr val="FF0000"/>
                </a:solidFill>
              </a:rPr>
              <a:t>0			             0.07</a:t>
            </a:r>
            <a:endParaRPr lang="en-AU" dirty="0">
              <a:solidFill>
                <a:srgbClr val="FF0000"/>
              </a:solidFill>
            </a:endParaRPr>
          </a:p>
        </p:txBody>
      </p:sp>
      <p:sp>
        <p:nvSpPr>
          <p:cNvPr id="14" name="Rectangle 13"/>
          <p:cNvSpPr/>
          <p:nvPr/>
        </p:nvSpPr>
        <p:spPr>
          <a:xfrm>
            <a:off x="3182933" y="2132022"/>
            <a:ext cx="886147" cy="5197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t>circular</a:t>
            </a:r>
            <a:endParaRPr lang="en-AU" dirty="0"/>
          </a:p>
        </p:txBody>
      </p:sp>
      <p:sp>
        <p:nvSpPr>
          <p:cNvPr id="15" name="Rectangle 14"/>
          <p:cNvSpPr/>
          <p:nvPr/>
        </p:nvSpPr>
        <p:spPr>
          <a:xfrm>
            <a:off x="6337613" y="2116782"/>
            <a:ext cx="1008067" cy="5197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t>elliptical</a:t>
            </a:r>
            <a:endParaRPr lang="en-AU" dirty="0"/>
          </a:p>
        </p:txBody>
      </p:sp>
      <p:sp>
        <p:nvSpPr>
          <p:cNvPr id="16" name="Rectangle 15"/>
          <p:cNvSpPr/>
          <p:nvPr/>
        </p:nvSpPr>
        <p:spPr>
          <a:xfrm>
            <a:off x="3182933" y="3454850"/>
            <a:ext cx="886147" cy="5197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t>Low angle</a:t>
            </a:r>
            <a:endParaRPr lang="en-AU" dirty="0"/>
          </a:p>
        </p:txBody>
      </p:sp>
      <p:sp>
        <p:nvSpPr>
          <p:cNvPr id="17" name="Rectangle 16"/>
          <p:cNvSpPr/>
          <p:nvPr/>
        </p:nvSpPr>
        <p:spPr>
          <a:xfrm>
            <a:off x="6337613" y="3439610"/>
            <a:ext cx="1008067" cy="5197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t>High angle</a:t>
            </a:r>
            <a:endParaRPr lang="en-AU" dirty="0"/>
          </a:p>
        </p:txBody>
      </p:sp>
      <p:sp>
        <p:nvSpPr>
          <p:cNvPr id="18" name="Rectangle 17"/>
          <p:cNvSpPr/>
          <p:nvPr/>
        </p:nvSpPr>
        <p:spPr>
          <a:xfrm>
            <a:off x="3015293" y="4980219"/>
            <a:ext cx="1160467" cy="5197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t>N hemi </a:t>
            </a:r>
            <a:r>
              <a:rPr lang="en-AU" dirty="0" err="1" smtClean="0"/>
              <a:t>perhelion</a:t>
            </a:r>
            <a:endParaRPr lang="en-AU" dirty="0"/>
          </a:p>
        </p:txBody>
      </p:sp>
      <p:sp>
        <p:nvSpPr>
          <p:cNvPr id="19" name="Rectangle 18"/>
          <p:cNvSpPr/>
          <p:nvPr/>
        </p:nvSpPr>
        <p:spPr>
          <a:xfrm>
            <a:off x="6307132" y="4964979"/>
            <a:ext cx="1008067" cy="5197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dirty="0" smtClean="0"/>
              <a:t>N hemi aphelion</a:t>
            </a:r>
            <a:endParaRPr lang="en-AU" dirty="0"/>
          </a:p>
        </p:txBody>
      </p:sp>
      <p:sp>
        <p:nvSpPr>
          <p:cNvPr id="20" name="Isosceles Triangle 19"/>
          <p:cNvSpPr/>
          <p:nvPr/>
        </p:nvSpPr>
        <p:spPr>
          <a:xfrm>
            <a:off x="4551605" y="1710399"/>
            <a:ext cx="419272" cy="361442"/>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Isosceles Triangle 20"/>
          <p:cNvSpPr/>
          <p:nvPr/>
        </p:nvSpPr>
        <p:spPr>
          <a:xfrm>
            <a:off x="4603686" y="3019679"/>
            <a:ext cx="419272" cy="361442"/>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Isosceles Triangle 21"/>
          <p:cNvSpPr/>
          <p:nvPr/>
        </p:nvSpPr>
        <p:spPr>
          <a:xfrm>
            <a:off x="5750481" y="4561807"/>
            <a:ext cx="419272" cy="361442"/>
          </a:xfrm>
          <a:prstGeom prst="triangl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Isosceles Triangle 23"/>
          <p:cNvSpPr/>
          <p:nvPr/>
        </p:nvSpPr>
        <p:spPr>
          <a:xfrm rot="5400000">
            <a:off x="9718361" y="4083887"/>
            <a:ext cx="804459" cy="693499"/>
          </a:xfrm>
          <a:prstGeom prst="triangl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xmlns="" val="18816693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26080" y="1249680"/>
            <a:ext cx="5989320" cy="369332"/>
          </a:xfrm>
          <a:prstGeom prst="rect">
            <a:avLst/>
          </a:prstGeom>
          <a:noFill/>
        </p:spPr>
        <p:txBody>
          <a:bodyPr wrap="square" rtlCol="0">
            <a:spAutoFit/>
          </a:bodyPr>
          <a:lstStyle/>
          <a:p>
            <a:r>
              <a:rPr lang="en-AU" dirty="0" smtClean="0"/>
              <a:t>Play video</a:t>
            </a:r>
            <a:endParaRPr lang="en-AU" dirty="0"/>
          </a:p>
        </p:txBody>
      </p:sp>
    </p:spTree>
    <p:extLst>
      <p:ext uri="{BB962C8B-B14F-4D97-AF65-F5344CB8AC3E}">
        <p14:creationId xmlns:p14="http://schemas.microsoft.com/office/powerpoint/2010/main" xmlns="" val="39139449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37260" y="213360"/>
            <a:ext cx="6659880" cy="369332"/>
          </a:xfrm>
          <a:prstGeom prst="rect">
            <a:avLst/>
          </a:prstGeom>
          <a:noFill/>
        </p:spPr>
        <p:txBody>
          <a:bodyPr wrap="square" rtlCol="0">
            <a:spAutoFit/>
          </a:bodyPr>
          <a:lstStyle/>
          <a:p>
            <a:r>
              <a:rPr lang="en-AU" dirty="0" smtClean="0"/>
              <a:t>Resulting end screens</a:t>
            </a:r>
            <a:endParaRPr lang="en-AU" dirty="0"/>
          </a:p>
        </p:txBody>
      </p:sp>
      <p:graphicFrame>
        <p:nvGraphicFramePr>
          <p:cNvPr id="4" name="Table 3"/>
          <p:cNvGraphicFramePr>
            <a:graphicFrameLocks noGrp="1"/>
          </p:cNvGraphicFramePr>
          <p:nvPr>
            <p:extLst>
              <p:ext uri="{D42A27DB-BD31-4B8C-83A1-F6EECF244321}">
                <p14:modId xmlns:p14="http://schemas.microsoft.com/office/powerpoint/2010/main" xmlns="" val="3106724357"/>
              </p:ext>
            </p:extLst>
          </p:nvPr>
        </p:nvGraphicFramePr>
        <p:xfrm>
          <a:off x="1341121" y="1319054"/>
          <a:ext cx="9503032" cy="814546"/>
        </p:xfrm>
        <a:graphic>
          <a:graphicData uri="http://schemas.openxmlformats.org/drawingml/2006/table">
            <a:tbl>
              <a:tblPr/>
              <a:tblGrid>
                <a:gridCol w="1226197"/>
                <a:gridCol w="1226197"/>
                <a:gridCol w="1226197"/>
                <a:gridCol w="1226197"/>
                <a:gridCol w="1532748"/>
                <a:gridCol w="1532748"/>
                <a:gridCol w="1532748"/>
              </a:tblGrid>
              <a:tr h="407273">
                <a:tc gridSpan="2">
                  <a:txBody>
                    <a:bodyPr/>
                    <a:lstStyle/>
                    <a:p>
                      <a:pPr algn="l" fontAlgn="b"/>
                      <a:r>
                        <a:rPr lang="en-AU" sz="2400" b="0" i="0" u="none" strike="noStrike" dirty="0">
                          <a:solidFill>
                            <a:srgbClr val="000000"/>
                          </a:solidFill>
                          <a:effectLst/>
                          <a:latin typeface="Calibri" panose="020F0502020204030204" pitchFamily="34" charset="0"/>
                        </a:rPr>
                        <a:t>interglacial</a:t>
                      </a:r>
                    </a:p>
                  </a:txBody>
                  <a:tcPr marL="16970" marR="16970" marT="16970" marB="0" anchor="b">
                    <a:lnL>
                      <a:noFill/>
                    </a:lnL>
                    <a:lnR>
                      <a:noFill/>
                    </a:lnR>
                    <a:lnT>
                      <a:noFill/>
                    </a:lnT>
                    <a:lnB>
                      <a:noFill/>
                    </a:lnB>
                  </a:tcPr>
                </a:tc>
                <a:tc hMerge="1">
                  <a:txBody>
                    <a:bodyPr/>
                    <a:lstStyle/>
                    <a:p>
                      <a:endParaRPr lang="en-AU"/>
                    </a:p>
                  </a:txBody>
                  <a:tcPr/>
                </a:tc>
                <a:tc gridSpan="2">
                  <a:txBody>
                    <a:bodyPr/>
                    <a:lstStyle/>
                    <a:p>
                      <a:pPr algn="l" fontAlgn="b"/>
                      <a:r>
                        <a:rPr lang="en-AU" sz="2400" b="0" i="0" u="none" strike="noStrike" dirty="0" err="1">
                          <a:solidFill>
                            <a:srgbClr val="000000"/>
                          </a:solidFill>
                          <a:effectLst/>
                          <a:latin typeface="Calibri" panose="020F0502020204030204" pitchFamily="34" charset="0"/>
                        </a:rPr>
                        <a:t>interstadial</a:t>
                      </a:r>
                      <a:endParaRPr lang="en-AU" sz="2400" b="0" i="0" u="none" strike="noStrike" dirty="0">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hMerge="1">
                  <a:txBody>
                    <a:bodyPr/>
                    <a:lstStyle/>
                    <a:p>
                      <a:endParaRPr lang="en-AU"/>
                    </a:p>
                  </a:txBody>
                  <a:tcPr/>
                </a:tc>
                <a:tc>
                  <a:txBody>
                    <a:bodyPr/>
                    <a:lstStyle/>
                    <a:p>
                      <a:pPr algn="l" fontAlgn="b"/>
                      <a:r>
                        <a:rPr lang="en-AU" sz="2400" b="0" i="0" u="none" strike="noStrike">
                          <a:solidFill>
                            <a:srgbClr val="000000"/>
                          </a:solidFill>
                          <a:effectLst/>
                          <a:latin typeface="Calibri" panose="020F0502020204030204" pitchFamily="34" charset="0"/>
                        </a:rPr>
                        <a:t>stadial</a:t>
                      </a:r>
                    </a:p>
                  </a:txBody>
                  <a:tcPr marL="16970" marR="16970" marT="16970" marB="0" anchor="b">
                    <a:lnL>
                      <a:noFill/>
                    </a:lnL>
                    <a:lnR>
                      <a:noFill/>
                    </a:lnR>
                    <a:lnT>
                      <a:noFill/>
                    </a:lnT>
                    <a:lnB>
                      <a:noFill/>
                    </a:lnB>
                  </a:tcPr>
                </a:tc>
                <a:tc>
                  <a:txBody>
                    <a:bodyPr/>
                    <a:lstStyle/>
                    <a:p>
                      <a:pPr algn="l" fontAlgn="b"/>
                      <a:endParaRPr lang="en-AU" sz="2400" b="0" i="0" u="none" strike="noStrike">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a:txBody>
                    <a:bodyPr/>
                    <a:lstStyle/>
                    <a:p>
                      <a:pPr algn="l" fontAlgn="b"/>
                      <a:r>
                        <a:rPr lang="en-AU" sz="2400" b="0" i="0" u="none" strike="noStrike">
                          <a:solidFill>
                            <a:srgbClr val="000000"/>
                          </a:solidFill>
                          <a:effectLst/>
                          <a:latin typeface="Calibri" panose="020F0502020204030204" pitchFamily="34" charset="0"/>
                        </a:rPr>
                        <a:t>glacial</a:t>
                      </a:r>
                    </a:p>
                  </a:txBody>
                  <a:tcPr marL="16970" marR="16970" marT="16970" marB="0" anchor="b">
                    <a:lnL>
                      <a:noFill/>
                    </a:lnL>
                    <a:lnR>
                      <a:noFill/>
                    </a:lnR>
                    <a:lnT>
                      <a:noFill/>
                    </a:lnT>
                    <a:lnB>
                      <a:noFill/>
                    </a:lnB>
                  </a:tcPr>
                </a:tc>
              </a:tr>
              <a:tr h="407273">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0000"/>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4B084"/>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E699"/>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EDEDED"/>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DDEBF7"/>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9BC2E6"/>
                    </a:solidFill>
                  </a:tcPr>
                </a:tc>
                <a:tc>
                  <a:txBody>
                    <a:bodyPr/>
                    <a:lstStyle/>
                    <a:p>
                      <a:pPr algn="l" fontAlgn="b"/>
                      <a:r>
                        <a:rPr lang="en-AU" sz="2400" b="0" i="0" u="none" strike="noStrike" dirty="0">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1F4E78"/>
                    </a:solidFill>
                  </a:tcPr>
                </a:tc>
              </a:tr>
            </a:tbl>
          </a:graphicData>
        </a:graphic>
      </p:graphicFrame>
      <p:sp>
        <p:nvSpPr>
          <p:cNvPr id="5" name="TextBox 4"/>
          <p:cNvSpPr txBox="1"/>
          <p:nvPr/>
        </p:nvSpPr>
        <p:spPr>
          <a:xfrm>
            <a:off x="1737360" y="780812"/>
            <a:ext cx="2529840" cy="400110"/>
          </a:xfrm>
          <a:prstGeom prst="rect">
            <a:avLst/>
          </a:prstGeom>
          <a:noFill/>
        </p:spPr>
        <p:txBody>
          <a:bodyPr wrap="square" rtlCol="0">
            <a:spAutoFit/>
          </a:bodyPr>
          <a:lstStyle/>
          <a:p>
            <a:r>
              <a:rPr lang="en-AU" sz="2000" b="1" dirty="0" smtClean="0">
                <a:latin typeface="Gungsuh" panose="02030600000101010101" pitchFamily="18" charset="-127"/>
                <a:ea typeface="Gungsuh" panose="02030600000101010101" pitchFamily="18" charset="-127"/>
              </a:rPr>
              <a:t>You created a</a:t>
            </a:r>
            <a:endParaRPr lang="en-AU" sz="2000" b="1" dirty="0">
              <a:latin typeface="Gungsuh" panose="02030600000101010101" pitchFamily="18" charset="-127"/>
              <a:ea typeface="Gungsuh" panose="02030600000101010101" pitchFamily="18" charset="-127"/>
            </a:endParaRPr>
          </a:p>
        </p:txBody>
      </p:sp>
      <p:sp>
        <p:nvSpPr>
          <p:cNvPr id="7" name="5-Point Star 6"/>
          <p:cNvSpPr/>
          <p:nvPr/>
        </p:nvSpPr>
        <p:spPr>
          <a:xfrm>
            <a:off x="1965960" y="1691640"/>
            <a:ext cx="472440" cy="472440"/>
          </a:xfrm>
          <a:prstGeom prst="star5">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8" name="Picture 7"/>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4447032" y="2612136"/>
            <a:ext cx="5019196" cy="3773424"/>
          </a:xfrm>
          <a:prstGeom prst="rect">
            <a:avLst/>
          </a:prstGeom>
        </p:spPr>
      </p:pic>
      <p:sp>
        <p:nvSpPr>
          <p:cNvPr id="9" name="TextBox 8"/>
          <p:cNvSpPr txBox="1"/>
          <p:nvPr/>
        </p:nvSpPr>
        <p:spPr>
          <a:xfrm>
            <a:off x="918210" y="3021520"/>
            <a:ext cx="3040380" cy="1477328"/>
          </a:xfrm>
          <a:prstGeom prst="rect">
            <a:avLst/>
          </a:prstGeom>
          <a:noFill/>
        </p:spPr>
        <p:txBody>
          <a:bodyPr wrap="square" rtlCol="0">
            <a:spAutoFit/>
          </a:bodyPr>
          <a:lstStyle/>
          <a:p>
            <a:r>
              <a:rPr lang="en-AU" dirty="0" smtClean="0"/>
              <a:t>You need to rethink your ideas regarding which conditions would produce the greatest cooling – then have another go</a:t>
            </a:r>
            <a:endParaRPr lang="en-AU" dirty="0"/>
          </a:p>
        </p:txBody>
      </p:sp>
      <p:sp>
        <p:nvSpPr>
          <p:cNvPr id="10" name="TextBox 9"/>
          <p:cNvSpPr txBox="1"/>
          <p:nvPr/>
        </p:nvSpPr>
        <p:spPr>
          <a:xfrm>
            <a:off x="1779651" y="4817679"/>
            <a:ext cx="1615440" cy="1077218"/>
          </a:xfrm>
          <a:prstGeom prst="rect">
            <a:avLst/>
          </a:prstGeom>
          <a:solidFill>
            <a:srgbClr val="FF0000"/>
          </a:solidFill>
          <a:ln>
            <a:solidFill>
              <a:schemeClr val="tx1"/>
            </a:solidFill>
          </a:ln>
        </p:spPr>
        <p:txBody>
          <a:bodyPr wrap="square" rtlCol="0">
            <a:spAutoFit/>
          </a:bodyPr>
          <a:lstStyle/>
          <a:p>
            <a:r>
              <a:rPr lang="en-AU" sz="3200" b="1" dirty="0" smtClean="0">
                <a:latin typeface="Gungsuh" panose="02030600000101010101" pitchFamily="18" charset="-127"/>
                <a:ea typeface="Gungsuh" panose="02030600000101010101" pitchFamily="18" charset="-127"/>
              </a:rPr>
              <a:t>Start again</a:t>
            </a:r>
            <a:endParaRPr lang="en-AU" sz="3200" b="1" dirty="0">
              <a:latin typeface="Gungsuh" panose="02030600000101010101" pitchFamily="18" charset="-127"/>
              <a:ea typeface="Gungsuh" panose="02030600000101010101" pitchFamily="18" charset="-127"/>
            </a:endParaRPr>
          </a:p>
        </p:txBody>
      </p:sp>
    </p:spTree>
    <p:extLst>
      <p:ext uri="{BB962C8B-B14F-4D97-AF65-F5344CB8AC3E}">
        <p14:creationId xmlns:p14="http://schemas.microsoft.com/office/powerpoint/2010/main" xmlns="" val="4092608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37260" y="213360"/>
            <a:ext cx="6659880" cy="369332"/>
          </a:xfrm>
          <a:prstGeom prst="rect">
            <a:avLst/>
          </a:prstGeom>
          <a:noFill/>
        </p:spPr>
        <p:txBody>
          <a:bodyPr wrap="square" rtlCol="0">
            <a:spAutoFit/>
          </a:bodyPr>
          <a:lstStyle/>
          <a:p>
            <a:r>
              <a:rPr lang="en-AU" dirty="0" smtClean="0"/>
              <a:t>Resulting end screens</a:t>
            </a:r>
            <a:endParaRPr lang="en-AU" dirty="0"/>
          </a:p>
        </p:txBody>
      </p:sp>
      <p:graphicFrame>
        <p:nvGraphicFramePr>
          <p:cNvPr id="4" name="Table 3"/>
          <p:cNvGraphicFramePr>
            <a:graphicFrameLocks noGrp="1"/>
          </p:cNvGraphicFramePr>
          <p:nvPr/>
        </p:nvGraphicFramePr>
        <p:xfrm>
          <a:off x="1341121" y="1319054"/>
          <a:ext cx="9503032" cy="814546"/>
        </p:xfrm>
        <a:graphic>
          <a:graphicData uri="http://schemas.openxmlformats.org/drawingml/2006/table">
            <a:tbl>
              <a:tblPr/>
              <a:tblGrid>
                <a:gridCol w="1226197"/>
                <a:gridCol w="1226197"/>
                <a:gridCol w="1226197"/>
                <a:gridCol w="1226197"/>
                <a:gridCol w="1532748"/>
                <a:gridCol w="1532748"/>
                <a:gridCol w="1532748"/>
              </a:tblGrid>
              <a:tr h="407273">
                <a:tc gridSpan="2">
                  <a:txBody>
                    <a:bodyPr/>
                    <a:lstStyle/>
                    <a:p>
                      <a:pPr algn="l" fontAlgn="b"/>
                      <a:r>
                        <a:rPr lang="en-AU" sz="2400" b="0" i="0" u="none" strike="noStrike" dirty="0">
                          <a:solidFill>
                            <a:srgbClr val="000000"/>
                          </a:solidFill>
                          <a:effectLst/>
                          <a:latin typeface="Calibri" panose="020F0502020204030204" pitchFamily="34" charset="0"/>
                        </a:rPr>
                        <a:t>interglacial</a:t>
                      </a:r>
                    </a:p>
                  </a:txBody>
                  <a:tcPr marL="16970" marR="16970" marT="16970" marB="0" anchor="b">
                    <a:lnL>
                      <a:noFill/>
                    </a:lnL>
                    <a:lnR>
                      <a:noFill/>
                    </a:lnR>
                    <a:lnT>
                      <a:noFill/>
                    </a:lnT>
                    <a:lnB>
                      <a:noFill/>
                    </a:lnB>
                  </a:tcPr>
                </a:tc>
                <a:tc hMerge="1">
                  <a:txBody>
                    <a:bodyPr/>
                    <a:lstStyle/>
                    <a:p>
                      <a:endParaRPr lang="en-AU"/>
                    </a:p>
                  </a:txBody>
                  <a:tcPr/>
                </a:tc>
                <a:tc gridSpan="2">
                  <a:txBody>
                    <a:bodyPr/>
                    <a:lstStyle/>
                    <a:p>
                      <a:pPr algn="l" fontAlgn="b"/>
                      <a:r>
                        <a:rPr lang="en-AU" sz="2400" b="0" i="0" u="none" strike="noStrike" dirty="0" err="1">
                          <a:solidFill>
                            <a:srgbClr val="000000"/>
                          </a:solidFill>
                          <a:effectLst/>
                          <a:latin typeface="Calibri" panose="020F0502020204030204" pitchFamily="34" charset="0"/>
                        </a:rPr>
                        <a:t>interstadial</a:t>
                      </a:r>
                      <a:endParaRPr lang="en-AU" sz="2400" b="0" i="0" u="none" strike="noStrike" dirty="0">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hMerge="1">
                  <a:txBody>
                    <a:bodyPr/>
                    <a:lstStyle/>
                    <a:p>
                      <a:endParaRPr lang="en-AU"/>
                    </a:p>
                  </a:txBody>
                  <a:tcPr/>
                </a:tc>
                <a:tc>
                  <a:txBody>
                    <a:bodyPr/>
                    <a:lstStyle/>
                    <a:p>
                      <a:pPr algn="l" fontAlgn="b"/>
                      <a:r>
                        <a:rPr lang="en-AU" sz="2400" b="0" i="0" u="none" strike="noStrike">
                          <a:solidFill>
                            <a:srgbClr val="000000"/>
                          </a:solidFill>
                          <a:effectLst/>
                          <a:latin typeface="Calibri" panose="020F0502020204030204" pitchFamily="34" charset="0"/>
                        </a:rPr>
                        <a:t>stadial</a:t>
                      </a:r>
                    </a:p>
                  </a:txBody>
                  <a:tcPr marL="16970" marR="16970" marT="16970" marB="0" anchor="b">
                    <a:lnL>
                      <a:noFill/>
                    </a:lnL>
                    <a:lnR>
                      <a:noFill/>
                    </a:lnR>
                    <a:lnT>
                      <a:noFill/>
                    </a:lnT>
                    <a:lnB>
                      <a:noFill/>
                    </a:lnB>
                  </a:tcPr>
                </a:tc>
                <a:tc>
                  <a:txBody>
                    <a:bodyPr/>
                    <a:lstStyle/>
                    <a:p>
                      <a:pPr algn="l" fontAlgn="b"/>
                      <a:endParaRPr lang="en-AU" sz="2400" b="0" i="0" u="none" strike="noStrike">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a:txBody>
                    <a:bodyPr/>
                    <a:lstStyle/>
                    <a:p>
                      <a:pPr algn="l" fontAlgn="b"/>
                      <a:r>
                        <a:rPr lang="en-AU" sz="2400" b="0" i="0" u="none" strike="noStrike">
                          <a:solidFill>
                            <a:srgbClr val="000000"/>
                          </a:solidFill>
                          <a:effectLst/>
                          <a:latin typeface="Calibri" panose="020F0502020204030204" pitchFamily="34" charset="0"/>
                        </a:rPr>
                        <a:t>glacial</a:t>
                      </a:r>
                    </a:p>
                  </a:txBody>
                  <a:tcPr marL="16970" marR="16970" marT="16970" marB="0" anchor="b">
                    <a:lnL>
                      <a:noFill/>
                    </a:lnL>
                    <a:lnR>
                      <a:noFill/>
                    </a:lnR>
                    <a:lnT>
                      <a:noFill/>
                    </a:lnT>
                    <a:lnB>
                      <a:noFill/>
                    </a:lnB>
                  </a:tcPr>
                </a:tc>
              </a:tr>
              <a:tr h="407273">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0000"/>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4B084"/>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E699"/>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EDEDED"/>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DDEBF7"/>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9BC2E6"/>
                    </a:solidFill>
                  </a:tcPr>
                </a:tc>
                <a:tc>
                  <a:txBody>
                    <a:bodyPr/>
                    <a:lstStyle/>
                    <a:p>
                      <a:pPr algn="l" fontAlgn="b"/>
                      <a:r>
                        <a:rPr lang="en-AU" sz="2400" b="0" i="0" u="none" strike="noStrike" dirty="0">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1F4E78"/>
                    </a:solidFill>
                  </a:tcPr>
                </a:tc>
              </a:tr>
            </a:tbl>
          </a:graphicData>
        </a:graphic>
      </p:graphicFrame>
      <p:sp>
        <p:nvSpPr>
          <p:cNvPr id="5" name="TextBox 4"/>
          <p:cNvSpPr txBox="1"/>
          <p:nvPr/>
        </p:nvSpPr>
        <p:spPr>
          <a:xfrm>
            <a:off x="1737360" y="780812"/>
            <a:ext cx="2529840" cy="400110"/>
          </a:xfrm>
          <a:prstGeom prst="rect">
            <a:avLst/>
          </a:prstGeom>
          <a:noFill/>
        </p:spPr>
        <p:txBody>
          <a:bodyPr wrap="square" rtlCol="0">
            <a:spAutoFit/>
          </a:bodyPr>
          <a:lstStyle/>
          <a:p>
            <a:r>
              <a:rPr lang="en-AU" sz="2000" b="1" dirty="0" smtClean="0">
                <a:latin typeface="Gungsuh" panose="02030600000101010101" pitchFamily="18" charset="-127"/>
                <a:ea typeface="Gungsuh" panose="02030600000101010101" pitchFamily="18" charset="-127"/>
              </a:rPr>
              <a:t>You created a</a:t>
            </a:r>
            <a:endParaRPr lang="en-AU" sz="2000" b="1" dirty="0">
              <a:latin typeface="Gungsuh" panose="02030600000101010101" pitchFamily="18" charset="-127"/>
              <a:ea typeface="Gungsuh" panose="02030600000101010101" pitchFamily="18" charset="-127"/>
            </a:endParaRPr>
          </a:p>
        </p:txBody>
      </p:sp>
      <p:sp>
        <p:nvSpPr>
          <p:cNvPr id="7" name="5-Point Star 6"/>
          <p:cNvSpPr/>
          <p:nvPr/>
        </p:nvSpPr>
        <p:spPr>
          <a:xfrm>
            <a:off x="2766060" y="1661160"/>
            <a:ext cx="472440" cy="472440"/>
          </a:xfrm>
          <a:prstGeom prst="star5">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p:cNvSpPr txBox="1"/>
          <p:nvPr/>
        </p:nvSpPr>
        <p:spPr>
          <a:xfrm>
            <a:off x="918210" y="3021520"/>
            <a:ext cx="3040380" cy="1477328"/>
          </a:xfrm>
          <a:prstGeom prst="rect">
            <a:avLst/>
          </a:prstGeom>
          <a:noFill/>
        </p:spPr>
        <p:txBody>
          <a:bodyPr wrap="square" rtlCol="0">
            <a:spAutoFit/>
          </a:bodyPr>
          <a:lstStyle/>
          <a:p>
            <a:r>
              <a:rPr lang="en-AU" dirty="0" smtClean="0"/>
              <a:t>You need to rethink your ideas regarding which conditions would produce the greatest cooling – then have another go</a:t>
            </a:r>
            <a:endParaRPr lang="en-AU" dirty="0"/>
          </a:p>
        </p:txBody>
      </p:sp>
      <p:sp>
        <p:nvSpPr>
          <p:cNvPr id="8" name="TextBox 7"/>
          <p:cNvSpPr txBox="1"/>
          <p:nvPr/>
        </p:nvSpPr>
        <p:spPr>
          <a:xfrm>
            <a:off x="1779651" y="4817679"/>
            <a:ext cx="1615440" cy="1077218"/>
          </a:xfrm>
          <a:prstGeom prst="rect">
            <a:avLst/>
          </a:prstGeom>
          <a:solidFill>
            <a:srgbClr val="FF0000"/>
          </a:solidFill>
          <a:ln>
            <a:solidFill>
              <a:schemeClr val="tx1"/>
            </a:solidFill>
          </a:ln>
        </p:spPr>
        <p:txBody>
          <a:bodyPr wrap="square" rtlCol="0">
            <a:spAutoFit/>
          </a:bodyPr>
          <a:lstStyle/>
          <a:p>
            <a:r>
              <a:rPr lang="en-AU" sz="3200" b="1" dirty="0" smtClean="0">
                <a:latin typeface="Gungsuh" panose="02030600000101010101" pitchFamily="18" charset="-127"/>
                <a:ea typeface="Gungsuh" panose="02030600000101010101" pitchFamily="18" charset="-127"/>
              </a:rPr>
              <a:t>Start again</a:t>
            </a:r>
            <a:endParaRPr lang="en-AU" sz="3200" b="1" dirty="0">
              <a:latin typeface="Gungsuh" panose="02030600000101010101" pitchFamily="18" charset="-127"/>
              <a:ea typeface="Gungsuh" panose="02030600000101010101" pitchFamily="18" charset="-127"/>
            </a:endParaRPr>
          </a:p>
        </p:txBody>
      </p:sp>
    </p:spTree>
    <p:extLst>
      <p:ext uri="{BB962C8B-B14F-4D97-AF65-F5344CB8AC3E}">
        <p14:creationId xmlns:p14="http://schemas.microsoft.com/office/powerpoint/2010/main" xmlns="" val="22548481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37260" y="213360"/>
            <a:ext cx="6659880" cy="369332"/>
          </a:xfrm>
          <a:prstGeom prst="rect">
            <a:avLst/>
          </a:prstGeom>
          <a:noFill/>
        </p:spPr>
        <p:txBody>
          <a:bodyPr wrap="square" rtlCol="0">
            <a:spAutoFit/>
          </a:bodyPr>
          <a:lstStyle/>
          <a:p>
            <a:r>
              <a:rPr lang="en-AU" dirty="0" smtClean="0"/>
              <a:t>Resulting end screens</a:t>
            </a:r>
            <a:endParaRPr lang="en-AU" dirty="0"/>
          </a:p>
        </p:txBody>
      </p:sp>
      <p:graphicFrame>
        <p:nvGraphicFramePr>
          <p:cNvPr id="4" name="Table 3"/>
          <p:cNvGraphicFramePr>
            <a:graphicFrameLocks noGrp="1"/>
          </p:cNvGraphicFramePr>
          <p:nvPr/>
        </p:nvGraphicFramePr>
        <p:xfrm>
          <a:off x="1341121" y="1319054"/>
          <a:ext cx="9503032" cy="814546"/>
        </p:xfrm>
        <a:graphic>
          <a:graphicData uri="http://schemas.openxmlformats.org/drawingml/2006/table">
            <a:tbl>
              <a:tblPr/>
              <a:tblGrid>
                <a:gridCol w="1226197"/>
                <a:gridCol w="1226197"/>
                <a:gridCol w="1226197"/>
                <a:gridCol w="1226197"/>
                <a:gridCol w="1532748"/>
                <a:gridCol w="1532748"/>
                <a:gridCol w="1532748"/>
              </a:tblGrid>
              <a:tr h="407273">
                <a:tc gridSpan="2">
                  <a:txBody>
                    <a:bodyPr/>
                    <a:lstStyle/>
                    <a:p>
                      <a:pPr algn="l" fontAlgn="b"/>
                      <a:r>
                        <a:rPr lang="en-AU" sz="2400" b="0" i="0" u="none" strike="noStrike" dirty="0">
                          <a:solidFill>
                            <a:srgbClr val="000000"/>
                          </a:solidFill>
                          <a:effectLst/>
                          <a:latin typeface="Calibri" panose="020F0502020204030204" pitchFamily="34" charset="0"/>
                        </a:rPr>
                        <a:t>interglacial</a:t>
                      </a:r>
                    </a:p>
                  </a:txBody>
                  <a:tcPr marL="16970" marR="16970" marT="16970" marB="0" anchor="b">
                    <a:lnL>
                      <a:noFill/>
                    </a:lnL>
                    <a:lnR>
                      <a:noFill/>
                    </a:lnR>
                    <a:lnT>
                      <a:noFill/>
                    </a:lnT>
                    <a:lnB>
                      <a:noFill/>
                    </a:lnB>
                  </a:tcPr>
                </a:tc>
                <a:tc hMerge="1">
                  <a:txBody>
                    <a:bodyPr/>
                    <a:lstStyle/>
                    <a:p>
                      <a:endParaRPr lang="en-AU"/>
                    </a:p>
                  </a:txBody>
                  <a:tcPr/>
                </a:tc>
                <a:tc gridSpan="2">
                  <a:txBody>
                    <a:bodyPr/>
                    <a:lstStyle/>
                    <a:p>
                      <a:pPr algn="l" fontAlgn="b"/>
                      <a:r>
                        <a:rPr lang="en-AU" sz="2400" b="0" i="0" u="none" strike="noStrike" dirty="0" err="1">
                          <a:solidFill>
                            <a:srgbClr val="000000"/>
                          </a:solidFill>
                          <a:effectLst/>
                          <a:latin typeface="Calibri" panose="020F0502020204030204" pitchFamily="34" charset="0"/>
                        </a:rPr>
                        <a:t>interstadial</a:t>
                      </a:r>
                      <a:endParaRPr lang="en-AU" sz="2400" b="0" i="0" u="none" strike="noStrike" dirty="0">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hMerge="1">
                  <a:txBody>
                    <a:bodyPr/>
                    <a:lstStyle/>
                    <a:p>
                      <a:endParaRPr lang="en-AU"/>
                    </a:p>
                  </a:txBody>
                  <a:tcPr/>
                </a:tc>
                <a:tc>
                  <a:txBody>
                    <a:bodyPr/>
                    <a:lstStyle/>
                    <a:p>
                      <a:pPr algn="l" fontAlgn="b"/>
                      <a:r>
                        <a:rPr lang="en-AU" sz="2400" b="0" i="0" u="none" strike="noStrike">
                          <a:solidFill>
                            <a:srgbClr val="000000"/>
                          </a:solidFill>
                          <a:effectLst/>
                          <a:latin typeface="Calibri" panose="020F0502020204030204" pitchFamily="34" charset="0"/>
                        </a:rPr>
                        <a:t>stadial</a:t>
                      </a:r>
                    </a:p>
                  </a:txBody>
                  <a:tcPr marL="16970" marR="16970" marT="16970" marB="0" anchor="b">
                    <a:lnL>
                      <a:noFill/>
                    </a:lnL>
                    <a:lnR>
                      <a:noFill/>
                    </a:lnR>
                    <a:lnT>
                      <a:noFill/>
                    </a:lnT>
                    <a:lnB>
                      <a:noFill/>
                    </a:lnB>
                  </a:tcPr>
                </a:tc>
                <a:tc>
                  <a:txBody>
                    <a:bodyPr/>
                    <a:lstStyle/>
                    <a:p>
                      <a:pPr algn="l" fontAlgn="b"/>
                      <a:endParaRPr lang="en-AU" sz="2400" b="0" i="0" u="none" strike="noStrike">
                        <a:solidFill>
                          <a:srgbClr val="000000"/>
                        </a:solidFill>
                        <a:effectLst/>
                        <a:latin typeface="Calibri" panose="020F0502020204030204" pitchFamily="34" charset="0"/>
                      </a:endParaRPr>
                    </a:p>
                  </a:txBody>
                  <a:tcPr marL="16970" marR="16970" marT="16970" marB="0" anchor="b">
                    <a:lnL>
                      <a:noFill/>
                    </a:lnL>
                    <a:lnR>
                      <a:noFill/>
                    </a:lnR>
                    <a:lnT>
                      <a:noFill/>
                    </a:lnT>
                    <a:lnB>
                      <a:noFill/>
                    </a:lnB>
                  </a:tcPr>
                </a:tc>
                <a:tc>
                  <a:txBody>
                    <a:bodyPr/>
                    <a:lstStyle/>
                    <a:p>
                      <a:pPr algn="l" fontAlgn="b"/>
                      <a:r>
                        <a:rPr lang="en-AU" sz="2400" b="0" i="0" u="none" strike="noStrike">
                          <a:solidFill>
                            <a:srgbClr val="000000"/>
                          </a:solidFill>
                          <a:effectLst/>
                          <a:latin typeface="Calibri" panose="020F0502020204030204" pitchFamily="34" charset="0"/>
                        </a:rPr>
                        <a:t>glacial</a:t>
                      </a:r>
                    </a:p>
                  </a:txBody>
                  <a:tcPr marL="16970" marR="16970" marT="16970" marB="0" anchor="b">
                    <a:lnL>
                      <a:noFill/>
                    </a:lnL>
                    <a:lnR>
                      <a:noFill/>
                    </a:lnR>
                    <a:lnT>
                      <a:noFill/>
                    </a:lnT>
                    <a:lnB>
                      <a:noFill/>
                    </a:lnB>
                  </a:tcPr>
                </a:tc>
              </a:tr>
              <a:tr h="407273">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0000"/>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4B084"/>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FFE699"/>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EDEDED"/>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DDEBF7"/>
                    </a:solidFill>
                  </a:tcPr>
                </a:tc>
                <a:tc>
                  <a:txBody>
                    <a:bodyPr/>
                    <a:lstStyle/>
                    <a:p>
                      <a:pPr algn="l" fontAlgn="b"/>
                      <a:r>
                        <a:rPr lang="en-AU" sz="2400" b="0" i="0" u="none" strike="noStrike">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9BC2E6"/>
                    </a:solidFill>
                  </a:tcPr>
                </a:tc>
                <a:tc>
                  <a:txBody>
                    <a:bodyPr/>
                    <a:lstStyle/>
                    <a:p>
                      <a:pPr algn="l" fontAlgn="b"/>
                      <a:r>
                        <a:rPr lang="en-AU" sz="2400" b="0" i="0" u="none" strike="noStrike" dirty="0">
                          <a:solidFill>
                            <a:srgbClr val="000000"/>
                          </a:solidFill>
                          <a:effectLst/>
                          <a:latin typeface="Calibri" panose="020F0502020204030204" pitchFamily="34" charset="0"/>
                        </a:rPr>
                        <a:t> </a:t>
                      </a:r>
                    </a:p>
                  </a:txBody>
                  <a:tcPr marL="16970" marR="16970" marT="16970" marB="0" anchor="b">
                    <a:lnL>
                      <a:noFill/>
                    </a:lnL>
                    <a:lnR>
                      <a:noFill/>
                    </a:lnR>
                    <a:lnT>
                      <a:noFill/>
                    </a:lnT>
                    <a:lnB>
                      <a:noFill/>
                    </a:lnB>
                    <a:solidFill>
                      <a:srgbClr val="1F4E78"/>
                    </a:solidFill>
                  </a:tcPr>
                </a:tc>
              </a:tr>
            </a:tbl>
          </a:graphicData>
        </a:graphic>
      </p:graphicFrame>
      <p:sp>
        <p:nvSpPr>
          <p:cNvPr id="5" name="TextBox 4"/>
          <p:cNvSpPr txBox="1"/>
          <p:nvPr/>
        </p:nvSpPr>
        <p:spPr>
          <a:xfrm>
            <a:off x="1737360" y="780812"/>
            <a:ext cx="2529840" cy="400110"/>
          </a:xfrm>
          <a:prstGeom prst="rect">
            <a:avLst/>
          </a:prstGeom>
          <a:noFill/>
        </p:spPr>
        <p:txBody>
          <a:bodyPr wrap="square" rtlCol="0">
            <a:spAutoFit/>
          </a:bodyPr>
          <a:lstStyle/>
          <a:p>
            <a:r>
              <a:rPr lang="en-AU" sz="2000" b="1" dirty="0" smtClean="0">
                <a:latin typeface="Gungsuh" panose="02030600000101010101" pitchFamily="18" charset="-127"/>
                <a:ea typeface="Gungsuh" panose="02030600000101010101" pitchFamily="18" charset="-127"/>
              </a:rPr>
              <a:t>You created a</a:t>
            </a:r>
            <a:endParaRPr lang="en-AU" sz="2000" b="1" dirty="0">
              <a:latin typeface="Gungsuh" panose="02030600000101010101" pitchFamily="18" charset="-127"/>
              <a:ea typeface="Gungsuh" panose="02030600000101010101" pitchFamily="18" charset="-127"/>
            </a:endParaRPr>
          </a:p>
        </p:txBody>
      </p:sp>
      <p:sp>
        <p:nvSpPr>
          <p:cNvPr id="7" name="5-Point Star 6"/>
          <p:cNvSpPr/>
          <p:nvPr/>
        </p:nvSpPr>
        <p:spPr>
          <a:xfrm>
            <a:off x="1965960" y="1691640"/>
            <a:ext cx="472440" cy="472440"/>
          </a:xfrm>
          <a:prstGeom prst="star5">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p:cNvSpPr txBox="1"/>
          <p:nvPr/>
        </p:nvSpPr>
        <p:spPr>
          <a:xfrm>
            <a:off x="918210" y="3021520"/>
            <a:ext cx="3040380" cy="1477328"/>
          </a:xfrm>
          <a:prstGeom prst="rect">
            <a:avLst/>
          </a:prstGeom>
          <a:noFill/>
        </p:spPr>
        <p:txBody>
          <a:bodyPr wrap="square" rtlCol="0">
            <a:spAutoFit/>
          </a:bodyPr>
          <a:lstStyle/>
          <a:p>
            <a:r>
              <a:rPr lang="en-AU" dirty="0" smtClean="0"/>
              <a:t>You need to rethink your ideas regarding which conditions would produce the greatest cooling – then have another go</a:t>
            </a:r>
            <a:endParaRPr lang="en-AU" dirty="0"/>
          </a:p>
        </p:txBody>
      </p:sp>
      <p:sp>
        <p:nvSpPr>
          <p:cNvPr id="8" name="TextBox 7"/>
          <p:cNvSpPr txBox="1"/>
          <p:nvPr/>
        </p:nvSpPr>
        <p:spPr>
          <a:xfrm>
            <a:off x="1779651" y="4817679"/>
            <a:ext cx="1615440" cy="1077218"/>
          </a:xfrm>
          <a:prstGeom prst="rect">
            <a:avLst/>
          </a:prstGeom>
          <a:solidFill>
            <a:srgbClr val="FF0000"/>
          </a:solidFill>
          <a:ln>
            <a:solidFill>
              <a:schemeClr val="tx1"/>
            </a:solidFill>
          </a:ln>
        </p:spPr>
        <p:txBody>
          <a:bodyPr wrap="square" rtlCol="0">
            <a:spAutoFit/>
          </a:bodyPr>
          <a:lstStyle/>
          <a:p>
            <a:r>
              <a:rPr lang="en-AU" sz="3200" b="1" dirty="0" smtClean="0">
                <a:latin typeface="Gungsuh" panose="02030600000101010101" pitchFamily="18" charset="-127"/>
                <a:ea typeface="Gungsuh" panose="02030600000101010101" pitchFamily="18" charset="-127"/>
              </a:rPr>
              <a:t>Start again</a:t>
            </a:r>
            <a:endParaRPr lang="en-AU" sz="3200" b="1" dirty="0">
              <a:latin typeface="Gungsuh" panose="02030600000101010101" pitchFamily="18" charset="-127"/>
              <a:ea typeface="Gungsuh" panose="02030600000101010101" pitchFamily="18" charset="-127"/>
            </a:endParaRPr>
          </a:p>
        </p:txBody>
      </p:sp>
    </p:spTree>
    <p:extLst>
      <p:ext uri="{BB962C8B-B14F-4D97-AF65-F5344CB8AC3E}">
        <p14:creationId xmlns:p14="http://schemas.microsoft.com/office/powerpoint/2010/main" xmlns="" val="19343238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584</TotalTime>
  <Words>653</Words>
  <Application>Microsoft Office PowerPoint</Application>
  <PresentationFormat>Custom</PresentationFormat>
  <Paragraphs>159</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Kira</dc:creator>
  <cp:lastModifiedBy>Jonathan</cp:lastModifiedBy>
  <cp:revision>50</cp:revision>
  <dcterms:created xsi:type="dcterms:W3CDTF">2014-02-14T06:17:31Z</dcterms:created>
  <dcterms:modified xsi:type="dcterms:W3CDTF">2014-02-22T07:11:57Z</dcterms:modified>
</cp:coreProperties>
</file>

<file path=docProps/thumbnail.jpeg>
</file>